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Lst>
  <p:notesMasterIdLst>
    <p:notesMasterId r:id="rId56"/>
  </p:notesMasterIdLst>
  <p:handoutMasterIdLst>
    <p:handoutMasterId r:id="rId57"/>
  </p:handoutMasterIdLst>
  <p:sldIdLst>
    <p:sldId id="322" r:id="rId2"/>
    <p:sldId id="269" r:id="rId3"/>
    <p:sldId id="270" r:id="rId4"/>
    <p:sldId id="271" r:id="rId5"/>
    <p:sldId id="272" r:id="rId6"/>
    <p:sldId id="273" r:id="rId7"/>
    <p:sldId id="274" r:id="rId8"/>
    <p:sldId id="275" r:id="rId9"/>
    <p:sldId id="276" r:id="rId10"/>
    <p:sldId id="277" r:id="rId11"/>
    <p:sldId id="278" r:id="rId12"/>
    <p:sldId id="279" r:id="rId13"/>
    <p:sldId id="326" r:id="rId14"/>
    <p:sldId id="281" r:id="rId15"/>
    <p:sldId id="282" r:id="rId16"/>
    <p:sldId id="323" r:id="rId17"/>
    <p:sldId id="32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5" r:id="rId55"/>
  </p:sldIdLst>
  <p:sldSz cx="12188825" cy="6858000"/>
  <p:notesSz cx="6858000" cy="9144000"/>
  <p:custDataLst>
    <p:tags r:id="rId58"/>
  </p:custDataLst>
  <p:defaultTextStyle>
    <a:defPPr>
      <a:defRPr lang="en-US"/>
    </a:defPPr>
    <a:lvl1pPr algn="l" rtl="0" fontAlgn="base">
      <a:spcBef>
        <a:spcPct val="0"/>
      </a:spcBef>
      <a:spcAft>
        <a:spcPct val="0"/>
      </a:spcAft>
      <a:defRPr kern="1200">
        <a:solidFill>
          <a:schemeClr val="tx1"/>
        </a:solidFill>
        <a:latin typeface="Trebuchet MS" pitchFamily="1" charset="0"/>
        <a:ea typeface="+mn-ea"/>
        <a:cs typeface="+mn-cs"/>
      </a:defRPr>
    </a:lvl1pPr>
    <a:lvl2pPr marL="457200" algn="l" rtl="0" fontAlgn="base">
      <a:spcBef>
        <a:spcPct val="0"/>
      </a:spcBef>
      <a:spcAft>
        <a:spcPct val="0"/>
      </a:spcAft>
      <a:defRPr kern="1200">
        <a:solidFill>
          <a:schemeClr val="tx1"/>
        </a:solidFill>
        <a:latin typeface="Trebuchet MS" pitchFamily="1" charset="0"/>
        <a:ea typeface="+mn-ea"/>
        <a:cs typeface="+mn-cs"/>
      </a:defRPr>
    </a:lvl2pPr>
    <a:lvl3pPr marL="914400" algn="l" rtl="0" fontAlgn="base">
      <a:spcBef>
        <a:spcPct val="0"/>
      </a:spcBef>
      <a:spcAft>
        <a:spcPct val="0"/>
      </a:spcAft>
      <a:defRPr kern="1200">
        <a:solidFill>
          <a:schemeClr val="tx1"/>
        </a:solidFill>
        <a:latin typeface="Trebuchet MS" pitchFamily="1" charset="0"/>
        <a:ea typeface="+mn-ea"/>
        <a:cs typeface="+mn-cs"/>
      </a:defRPr>
    </a:lvl3pPr>
    <a:lvl4pPr marL="1371600" algn="l" rtl="0" fontAlgn="base">
      <a:spcBef>
        <a:spcPct val="0"/>
      </a:spcBef>
      <a:spcAft>
        <a:spcPct val="0"/>
      </a:spcAft>
      <a:defRPr kern="1200">
        <a:solidFill>
          <a:schemeClr val="tx1"/>
        </a:solidFill>
        <a:latin typeface="Trebuchet MS" pitchFamily="1" charset="0"/>
        <a:ea typeface="+mn-ea"/>
        <a:cs typeface="+mn-cs"/>
      </a:defRPr>
    </a:lvl4pPr>
    <a:lvl5pPr marL="1828800" algn="l" rtl="0" fontAlgn="base">
      <a:spcBef>
        <a:spcPct val="0"/>
      </a:spcBef>
      <a:spcAft>
        <a:spcPct val="0"/>
      </a:spcAft>
      <a:defRPr kern="1200">
        <a:solidFill>
          <a:schemeClr val="tx1"/>
        </a:solidFill>
        <a:latin typeface="Trebuchet MS" pitchFamily="1" charset="0"/>
        <a:ea typeface="+mn-ea"/>
        <a:cs typeface="+mn-cs"/>
      </a:defRPr>
    </a:lvl5pPr>
    <a:lvl6pPr marL="2286000" algn="l" defTabSz="914400" rtl="0" eaLnBrk="1" latinLnBrk="0" hangingPunct="1">
      <a:defRPr kern="1200">
        <a:solidFill>
          <a:schemeClr val="tx1"/>
        </a:solidFill>
        <a:latin typeface="Trebuchet MS" pitchFamily="1" charset="0"/>
        <a:ea typeface="+mn-ea"/>
        <a:cs typeface="+mn-cs"/>
      </a:defRPr>
    </a:lvl6pPr>
    <a:lvl7pPr marL="2743200" algn="l" defTabSz="914400" rtl="0" eaLnBrk="1" latinLnBrk="0" hangingPunct="1">
      <a:defRPr kern="1200">
        <a:solidFill>
          <a:schemeClr val="tx1"/>
        </a:solidFill>
        <a:latin typeface="Trebuchet MS" pitchFamily="1" charset="0"/>
        <a:ea typeface="+mn-ea"/>
        <a:cs typeface="+mn-cs"/>
      </a:defRPr>
    </a:lvl7pPr>
    <a:lvl8pPr marL="3200400" algn="l" defTabSz="914400" rtl="0" eaLnBrk="1" latinLnBrk="0" hangingPunct="1">
      <a:defRPr kern="1200">
        <a:solidFill>
          <a:schemeClr val="tx1"/>
        </a:solidFill>
        <a:latin typeface="Trebuchet MS" pitchFamily="1" charset="0"/>
        <a:ea typeface="+mn-ea"/>
        <a:cs typeface="+mn-cs"/>
      </a:defRPr>
    </a:lvl8pPr>
    <a:lvl9pPr marL="3657600" algn="l" defTabSz="914400" rtl="0" eaLnBrk="1" latinLnBrk="0" hangingPunct="1">
      <a:defRPr kern="1200">
        <a:solidFill>
          <a:schemeClr val="tx1"/>
        </a:solidFill>
        <a:latin typeface="Trebuchet MS"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clrMru>
    <a:srgbClr val="000000"/>
    <a:srgbClr val="EF7409"/>
    <a:srgbClr val="A6A7A7"/>
    <a:srgbClr val="86853B"/>
    <a:srgbClr val="853D41"/>
    <a:srgbClr val="836E5A"/>
    <a:srgbClr val="3D6385"/>
    <a:srgbClr val="595959"/>
    <a:srgbClr val="FF9900"/>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33" autoAdjust="0"/>
    <p:restoredTop sz="74453" autoAdjust="0"/>
  </p:normalViewPr>
  <p:slideViewPr>
    <p:cSldViewPr snapToGrid="0">
      <p:cViewPr>
        <p:scale>
          <a:sx n="66" d="100"/>
          <a:sy n="66" d="100"/>
        </p:scale>
        <p:origin x="-426" y="-72"/>
      </p:cViewPr>
      <p:guideLst>
        <p:guide orient="horz" pos="4089"/>
        <p:guide orient="horz" pos="331"/>
        <p:guide orient="horz" pos="717"/>
        <p:guide orient="horz" pos="3924"/>
        <p:guide orient="horz" pos="2701"/>
        <p:guide orient="horz" pos="4215"/>
        <p:guide orient="horz" pos="829"/>
        <p:guide orient="horz" pos="3612"/>
        <p:guide orient="horz" pos="1196"/>
        <p:guide pos="301"/>
        <p:guide pos="7350"/>
        <p:guide pos="493"/>
        <p:guide pos="3840"/>
        <p:guide pos="2550"/>
        <p:guide pos="648"/>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78"/>
    </p:cViewPr>
  </p:sorterViewPr>
  <p:notesViewPr>
    <p:cSldViewPr snapToGrid="0">
      <p:cViewPr varScale="1">
        <p:scale>
          <a:sx n="85" d="100"/>
          <a:sy n="85" d="100"/>
        </p:scale>
        <p:origin x="-1404"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latin typeface="Segoe Semibold" pitchFamily="34" charset="0"/>
              </a:defRPr>
            </a:lvl1pPr>
          </a:lstStyle>
          <a:p>
            <a:pPr>
              <a:defRPr/>
            </a:pPr>
            <a:r>
              <a:rPr lang="en-US"/>
              <a:t>MGB 2005</a:t>
            </a:r>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Segoe" pitchFamily="34" charset="0"/>
              </a:defRPr>
            </a:lvl1pPr>
          </a:lstStyle>
          <a:p>
            <a:pPr>
              <a:defRPr/>
            </a:pPr>
            <a:fld id="{07DCEBE7-73AF-4ED8-BCFE-29FD56FB35C3}" type="datetime8">
              <a:rPr lang="en-US"/>
              <a:pPr>
                <a:defRPr/>
              </a:pPr>
              <a:t>4/29/2010 1:45 PM</a:t>
            </a:fld>
            <a:endParaRPr lang="en-US"/>
          </a:p>
        </p:txBody>
      </p:sp>
      <p:sp>
        <p:nvSpPr>
          <p:cNvPr id="19460" name="Rectangle 4"/>
          <p:cNvSpPr>
            <a:spLocks noGrp="1" noChangeArrowheads="1"/>
          </p:cNvSpPr>
          <p:nvPr>
            <p:ph type="ftr" sz="quarter" idx="2"/>
          </p:nvPr>
        </p:nvSpPr>
        <p:spPr bwMode="auto">
          <a:xfrm>
            <a:off x="0" y="8686800"/>
            <a:ext cx="6184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800">
                <a:latin typeface="Segoe" pitchFamily="34" charset="0"/>
                <a:cs typeface="Arial" charset="0"/>
              </a:defRPr>
            </a:lvl1pPr>
          </a:lstStyle>
          <a:p>
            <a:pPr>
              <a:defRPr/>
            </a:pPr>
            <a:r>
              <a:rPr lang="en-US"/>
              <a:t>© 2005 Microsoft Corporation. All rights reserved.</a:t>
            </a:r>
          </a:p>
          <a:p>
            <a:pPr>
              <a:defRPr/>
            </a:pPr>
            <a:r>
              <a:rPr lang="en-US"/>
              <a:t>This presentation is for informational purposes only. Microsoft makes no warranties, express or implied, in this summary.</a:t>
            </a:r>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latin typeface="Segoe Semibold" pitchFamily="34" charset="0"/>
              </a:defRPr>
            </a:lvl1pPr>
          </a:lstStyle>
          <a:p>
            <a:pPr>
              <a:defRPr/>
            </a:pPr>
            <a:fld id="{49BD22C4-D1A8-41ED-928E-915AA736EBBC}" type="slidenum">
              <a:rPr lang="en-US"/>
              <a:pPr>
                <a:defRPr/>
              </a:pPr>
              <a:t>‹#›</a:t>
            </a:fld>
            <a:endParaRPr lang="en-US"/>
          </a:p>
        </p:txBody>
      </p:sp>
    </p:spTree>
    <p:extLst>
      <p:ext uri="{BB962C8B-B14F-4D97-AF65-F5344CB8AC3E}">
        <p14:creationId xmlns="" xmlns:p14="http://schemas.microsoft.com/office/powerpoint/2010/main" val="1269902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9" name="Rectangle 3"/>
          <p:cNvSpPr>
            <a:spLocks noGrp="1" noChangeArrowheads="1"/>
          </p:cNvSpPr>
          <p:nvPr>
            <p:ph type="dt" idx="1"/>
          </p:nvPr>
        </p:nvSpPr>
        <p:spPr bwMode="auto">
          <a:xfrm>
            <a:off x="3884613" y="0"/>
            <a:ext cx="2971800" cy="25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fld id="{A9D910E3-464B-4DE1-A233-EBF743715C91}" type="datetime8">
              <a:rPr lang="en-US"/>
              <a:pPr>
                <a:defRPr/>
              </a:pPr>
              <a:t>4/29/2010 1:45 PM</a:t>
            </a:fld>
            <a:endParaRPr lang="en-US"/>
          </a:p>
        </p:txBody>
      </p:sp>
      <p:sp>
        <p:nvSpPr>
          <p:cNvPr id="10243" name="Rectangle 4"/>
          <p:cNvSpPr>
            <a:spLocks noGrp="1" noRot="1" noChangeAspect="1" noChangeArrowheads="1" noTextEdit="1"/>
          </p:cNvSpPr>
          <p:nvPr>
            <p:ph type="sldImg" idx="2"/>
          </p:nvPr>
        </p:nvSpPr>
        <p:spPr bwMode="auto">
          <a:xfrm>
            <a:off x="800100" y="266700"/>
            <a:ext cx="5600700" cy="3152775"/>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342900" y="3556000"/>
            <a:ext cx="6197600" cy="4902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793163"/>
            <a:ext cx="5667375" cy="3508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800">
                <a:latin typeface="Segoe" pitchFamily="34" charset="0"/>
                <a:cs typeface="Arial" charset="0"/>
              </a:defRPr>
            </a:lvl1pPr>
          </a:lstStyle>
          <a:p>
            <a:pPr>
              <a:defRPr/>
            </a:pPr>
            <a:r>
              <a:rPr lang="en-US"/>
              <a:t>©2005 Microsoft Corporation. All rights reserved.</a:t>
            </a:r>
          </a:p>
          <a:p>
            <a:pPr>
              <a:defRPr/>
            </a:pPr>
            <a:r>
              <a:rPr lang="en-US"/>
              <a:t>This presentation is for informational purposes only. Microsoft makes no warranties, express or implied, in this summary.</a:t>
            </a:r>
          </a:p>
        </p:txBody>
      </p:sp>
      <p:sp>
        <p:nvSpPr>
          <p:cNvPr id="29703" name="Rectangle 7"/>
          <p:cNvSpPr>
            <a:spLocks noGrp="1" noChangeArrowheads="1"/>
          </p:cNvSpPr>
          <p:nvPr>
            <p:ph type="sldNum" sz="quarter" idx="5"/>
          </p:nvPr>
        </p:nvSpPr>
        <p:spPr bwMode="auto">
          <a:xfrm>
            <a:off x="5583238" y="8799513"/>
            <a:ext cx="12731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A8A8F651-D492-4DEE-8697-AA64A41EEA45}" type="slidenum">
              <a:rPr lang="en-US"/>
              <a:pPr>
                <a:defRPr/>
              </a:pPr>
              <a:t>‹#›</a:t>
            </a:fld>
            <a:endParaRPr lang="en-US"/>
          </a:p>
        </p:txBody>
      </p:sp>
    </p:spTree>
    <p:extLst>
      <p:ext uri="{BB962C8B-B14F-4D97-AF65-F5344CB8AC3E}">
        <p14:creationId xmlns="" xmlns:p14="http://schemas.microsoft.com/office/powerpoint/2010/main" val="56056980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10_0: http://msdn.microsoft.com/en-us/library/ee415674.aspx</a:t>
            </a:r>
          </a:p>
          <a:p>
            <a:r>
              <a:rPr lang="en-US" dirty="0" smtClean="0"/>
              <a:t>10_1: http://msdn.microsoft.com/en-us/library/ee415676.aspx</a:t>
            </a:r>
          </a:p>
          <a:p>
            <a:r>
              <a:rPr lang="en-US" dirty="0" smtClean="0"/>
              <a:t>11_0: http://msdn.microsoft.com/en-us/library/ee416140.aspx</a:t>
            </a:r>
          </a:p>
          <a:p>
            <a:r>
              <a:rPr lang="en-US" dirty="0" smtClean="0"/>
              <a:t>10level9: http://msdn.microsoft.com/en-us/library/ee416138.aspx</a:t>
            </a:r>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http://msdn.microsoft.com/en-us/library/ee422109.aspx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Graphics APIs in Windows</a:t>
            </a:r>
          </a:p>
          <a:p>
            <a:r>
              <a:rPr lang="en-US" baseline="0" dirty="0" smtClean="0"/>
              <a:t>http://msdn.microsoft.com/en-us/library/ee417756.aspx</a:t>
            </a:r>
          </a:p>
          <a:p>
            <a:endParaRPr lang="en-US" dirty="0" smtClean="0"/>
          </a:p>
          <a:p>
            <a:r>
              <a:rPr lang="en-US" dirty="0" smtClean="0"/>
              <a:t>Windows Advanced </a:t>
            </a:r>
            <a:r>
              <a:rPr lang="en-US" dirty="0" err="1" smtClean="0"/>
              <a:t>Rasterization</a:t>
            </a:r>
            <a:r>
              <a:rPr lang="en-US" dirty="0" smtClean="0"/>
              <a:t> Platform (WARP) In-Depth Guide</a:t>
            </a:r>
          </a:p>
          <a:p>
            <a:r>
              <a:rPr lang="en-US" dirty="0" smtClean="0"/>
              <a:t>http://msdn.microsoft.com/en-us/library/dd285359.aspx</a:t>
            </a:r>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Reference = This is the compliance software</a:t>
            </a:r>
            <a:r>
              <a:rPr lang="en-US" baseline="0" dirty="0" smtClean="0"/>
              <a:t> device installed by the DirectX SDK.</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ID3D10Predicate</a:t>
            </a:r>
            <a:r>
              <a:rPr lang="en-US" baseline="0" dirty="0" smtClean="0"/>
              <a:t> technically derives from ID3D10Query</a:t>
            </a:r>
          </a:p>
          <a:p>
            <a:r>
              <a:rPr lang="en-US" baseline="0" dirty="0" smtClean="0"/>
              <a:t>ID3D10Asynchronous, ID3D10Resource, and ID3D10View all derive from ID3D10DeviceChild</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Direct3D 10.1 still supports </a:t>
            </a:r>
            <a:r>
              <a:rPr lang="en-US" baseline="0" dirty="0" smtClean="0"/>
              <a:t>ID3D10BlendState and ID3D10ShaderResourceView as well</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ID3D11Query derives from ID3D11Asynchronous</a:t>
            </a:r>
            <a:endParaRPr lang="en-US" baseline="0" dirty="0" smtClean="0"/>
          </a:p>
          <a:p>
            <a:r>
              <a:rPr lang="en-US" baseline="0" dirty="0" smtClean="0"/>
              <a:t>ID3D11DeviceContext, ID3D11Asynchronous, ID3D11Resource, and ID3D11View derive from ID3D11DeviceChild</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dt" sz="quarter" idx="1"/>
          </p:nvPr>
        </p:nvSpPr>
        <p:spPr>
          <a:noFill/>
        </p:spPr>
        <p:txBody>
          <a:bodyPr/>
          <a:lstStyle/>
          <a:p>
            <a:fld id="{3C56508B-9758-4F21-AC44-D3A254CE129C}" type="datetime8">
              <a:rPr lang="en-US" smtClean="0">
                <a:latin typeface="Times New Roman" pitchFamily="1" charset="0"/>
              </a:rPr>
              <a:pPr/>
              <a:t>4/29/2010 1:45 PM</a:t>
            </a:fld>
            <a:endParaRPr lang="en-US" smtClean="0">
              <a:latin typeface="Times New Roman" pitchFamily="1" charset="0"/>
            </a:endParaRPr>
          </a:p>
        </p:txBody>
      </p:sp>
      <p:sp>
        <p:nvSpPr>
          <p:cNvPr id="12291" name="Rectangle 7"/>
          <p:cNvSpPr>
            <a:spLocks noGrp="1" noChangeArrowheads="1"/>
          </p:cNvSpPr>
          <p:nvPr>
            <p:ph type="sldNum" sz="quarter" idx="5"/>
          </p:nvPr>
        </p:nvSpPr>
        <p:spPr>
          <a:noFill/>
        </p:spPr>
        <p:txBody>
          <a:bodyPr/>
          <a:lstStyle/>
          <a:p>
            <a:fld id="{533E6921-DDE2-4E61-84AF-B544D13F716A}" type="slidenum">
              <a:rPr lang="en-US" smtClean="0">
                <a:latin typeface="Times New Roman" pitchFamily="1" charset="0"/>
              </a:rPr>
              <a:pPr/>
              <a:t>2</a:t>
            </a:fld>
            <a:endParaRPr lang="en-US" smtClean="0">
              <a:latin typeface="Times New Roman" pitchFamily="1" charset="0"/>
            </a:endParaRPr>
          </a:p>
        </p:txBody>
      </p:sp>
      <p:sp>
        <p:nvSpPr>
          <p:cNvPr id="12292" name="Rectangle 2"/>
          <p:cNvSpPr>
            <a:spLocks noGrp="1" noRot="1" noChangeAspect="1" noChangeArrowheads="1" noTextEdit="1"/>
          </p:cNvSpPr>
          <p:nvPr>
            <p:ph type="sldImg"/>
          </p:nvPr>
        </p:nvSpPr>
        <p:spPr>
          <a:xfrm>
            <a:off x="382588" y="685800"/>
            <a:ext cx="6092825" cy="3429000"/>
          </a:xfrm>
          <a:ln/>
        </p:spPr>
      </p:sp>
      <p:sp>
        <p:nvSpPr>
          <p:cNvPr id="12293" name="Rectangle 3"/>
          <p:cNvSpPr>
            <a:spLocks noGrp="1" noChangeArrowheads="1"/>
          </p:cNvSpPr>
          <p:nvPr>
            <p:ph type="body" idx="1"/>
          </p:nvPr>
        </p:nvSpPr>
        <p:spPr>
          <a:xfrm>
            <a:off x="685800" y="4343400"/>
            <a:ext cx="5486400" cy="4114800"/>
          </a:xfrm>
          <a:noFill/>
          <a:ln/>
        </p:spPr>
        <p:txBody>
          <a:bodyPr/>
          <a:lstStyle/>
          <a:p>
            <a:pPr eaLnBrk="1" hangingPunct="1"/>
            <a:r>
              <a:rPr lang="en-US" sz="1200" kern="1200" dirty="0" smtClean="0">
                <a:solidFill>
                  <a:schemeClr val="tx1"/>
                </a:solidFill>
                <a:latin typeface="Times New Roman" pitchFamily="18" charset="0"/>
                <a:ea typeface="+mn-ea"/>
                <a:cs typeface="+mn-cs"/>
              </a:rPr>
              <a:t>Direct3D 11 is out and ready for use by your game today to exploit the latest in video hardware features as well as current generation machines. This talk will get you up to speed with the API, tips on how to get your renderer up and running, key feature overviews, and how to deploy your application. Attending this talk is highly recommended if you are attending other DirectX 11 presentations.</a:t>
            </a:r>
            <a:endParaRPr lang="en-US" dirty="0" smtClean="0">
              <a:latin typeface="Times New Roman" pitchFamily="1"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Known Issue in DX11 RTM: Deferred Context </a:t>
            </a:r>
            <a:r>
              <a:rPr lang="en-US" dirty="0" err="1" smtClean="0"/>
              <a:t>UpdateSubResource</a:t>
            </a:r>
            <a:r>
              <a:rPr lang="en-US" baseline="0" dirty="0" smtClean="0"/>
              <a:t> with the runtime non-driver implementation will fail to handle a non 0,0,0 offset correctly.</a:t>
            </a:r>
            <a:endParaRPr lang="en-US" dirty="0" smtClean="0"/>
          </a:p>
          <a:p>
            <a:endParaRPr lang="en-US" dirty="0" smtClean="0"/>
          </a:p>
          <a:p>
            <a:r>
              <a:rPr lang="en-US" dirty="0" smtClean="0"/>
              <a:t>Thread Pool API: http://msdn.microsoft.com/en-us/library/ms686766.aspx</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err="1" smtClean="0"/>
              <a:t>CoreDetection</a:t>
            </a:r>
            <a:r>
              <a:rPr lang="en-US" dirty="0" smtClean="0"/>
              <a:t> shows best practices for computing thread affinity</a:t>
            </a:r>
            <a:r>
              <a:rPr lang="en-US" baseline="0" dirty="0" smtClean="0"/>
              <a:t> masks including taking the process mask and </a:t>
            </a:r>
            <a:r>
              <a:rPr lang="en-US" baseline="0" dirty="0" err="1" smtClean="0"/>
              <a:t>hyperthreading</a:t>
            </a:r>
            <a:r>
              <a:rPr lang="en-US" baseline="0" dirty="0" smtClean="0"/>
              <a:t> into account. In general use the </a:t>
            </a:r>
            <a:r>
              <a:rPr lang="en-US" baseline="0" dirty="0" err="1" smtClean="0"/>
              <a:t>GetLogicalProcessorInformation</a:t>
            </a:r>
            <a:r>
              <a:rPr lang="en-US" baseline="0" dirty="0" smtClean="0"/>
              <a:t>() API when it’s available (Windows XP Service Pack 3, Windows Vista, Windows 7, Windows Server 2008, Windows Server 2008 R2). It is available on Windows Server 2003 SP1+ (which includes Windows XP Professional x64 Edition) but it should be avoided as it has some known bugs with respect to hyper-threading (</a:t>
            </a:r>
            <a:r>
              <a:rPr lang="en-US" sz="1200" kern="1200" dirty="0" smtClean="0">
                <a:solidFill>
                  <a:schemeClr val="tx1"/>
                </a:solidFill>
                <a:latin typeface="Times New Roman" pitchFamily="18" charset="0"/>
                <a:ea typeface="+mn-ea"/>
                <a:cs typeface="+mn-cs"/>
              </a:rPr>
              <a:t>http://support.microsoft.com/kb/932370</a:t>
            </a:r>
            <a:r>
              <a:rPr lang="en-US" dirty="0" smtClean="0"/>
              <a:t>). Otherwise you have to use CPUID with vendor-specific</a:t>
            </a:r>
            <a:r>
              <a:rPr lang="en-US" baseline="0" dirty="0" smtClean="0"/>
              <a:t> extensions.</a:t>
            </a:r>
            <a:endParaRPr lang="en-US" dirty="0" smtClean="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“Migrating</a:t>
            </a:r>
            <a:r>
              <a:rPr lang="en-US" baseline="0" dirty="0" smtClean="0"/>
              <a:t> to Direct3D 11” </a:t>
            </a:r>
            <a:r>
              <a:rPr lang="en-US" dirty="0" smtClean="0"/>
              <a:t>http://msdn.microsoft.com/en-us/library/ee416254.aspx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“Migrating</a:t>
            </a:r>
            <a:r>
              <a:rPr lang="en-US" baseline="0" dirty="0" smtClean="0"/>
              <a:t> to Direct3D 11” </a:t>
            </a:r>
            <a:r>
              <a:rPr lang="en-US" dirty="0" smtClean="0"/>
              <a:t>http://msdn.microsoft.com/en-us/library/ee416254.aspx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“Migrating</a:t>
            </a:r>
            <a:r>
              <a:rPr lang="en-US" baseline="0" dirty="0" smtClean="0"/>
              <a:t> to Direct3D 11” </a:t>
            </a:r>
            <a:r>
              <a:rPr lang="en-US" dirty="0" smtClean="0"/>
              <a:t>http://msdn.microsoft.com/en-us/library/ee416254.aspx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“Migrating</a:t>
            </a:r>
            <a:r>
              <a:rPr lang="en-US" baseline="0" dirty="0" smtClean="0"/>
              <a:t> to Direct3D 11” </a:t>
            </a:r>
            <a:r>
              <a:rPr lang="en-US" dirty="0" smtClean="0"/>
              <a:t>http://msdn.microsoft.com/en-us/library/ee416254.aspx</a:t>
            </a:r>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See “Direct3D 9 to Direct3D 10 Considerations</a:t>
            </a:r>
            <a:r>
              <a:rPr lang="en-US" baseline="0" dirty="0" smtClean="0"/>
              <a:t>” http://msdn.microsoft.com/en-us/library/ee415668.aspx</a:t>
            </a:r>
            <a:endParaRPr lang="en-US" dirty="0" smtClean="0"/>
          </a:p>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www.microsoftgamefest.com</a:t>
            </a:r>
          </a:p>
          <a:p>
            <a:endParaRPr lang="en-US" dirty="0" smtClean="0"/>
          </a:p>
          <a:p>
            <a:r>
              <a:rPr lang="en-US" dirty="0" smtClean="0"/>
              <a:t>Of course, these were all before the RTM of Windows</a:t>
            </a:r>
            <a:r>
              <a:rPr lang="en-US" baseline="0" dirty="0" smtClean="0"/>
              <a:t> 7, the DirectX SDK DirectX 11 bits, the down-level RTM, etc.</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a</a:t>
            </a:r>
            <a:r>
              <a:rPr lang="en-US" baseline="0" dirty="0" smtClean="0"/>
              <a:t> version of the HLSL compiler built into the OS through D3D10Compile*, but it well out of date and only supports 4.0 </a:t>
            </a:r>
            <a:r>
              <a:rPr lang="en-US" baseline="0" dirty="0" err="1" smtClean="0"/>
              <a:t>shader</a:t>
            </a:r>
            <a:r>
              <a:rPr lang="en-US" baseline="0" dirty="0" smtClean="0"/>
              <a:t> models.</a:t>
            </a:r>
          </a:p>
          <a:p>
            <a:endParaRPr lang="en-US" baseline="0" dirty="0"/>
          </a:p>
          <a:p>
            <a:r>
              <a:rPr lang="en-US" baseline="0" dirty="0" smtClean="0"/>
              <a:t>Note there is no </a:t>
            </a:r>
            <a:r>
              <a:rPr lang="en-US" baseline="0" dirty="0" err="1" smtClean="0"/>
              <a:t>vs</a:t>
            </a:r>
            <a:r>
              <a:rPr lang="en-US" baseline="0" dirty="0" smtClean="0"/>
              <a:t>/ps_4_0_level_9_2. Use </a:t>
            </a:r>
            <a:r>
              <a:rPr lang="en-US" baseline="0" dirty="0" err="1" smtClean="0"/>
              <a:t>vs</a:t>
            </a:r>
            <a:r>
              <a:rPr lang="en-US" baseline="0" dirty="0" smtClean="0"/>
              <a:t>/ps_4_0_level_9_1 for both 9.1 and 9.2 feature levels</a:t>
            </a:r>
          </a:p>
          <a:p>
            <a:endParaRPr lang="en-US" baseline="0" dirty="0" smtClean="0"/>
          </a:p>
          <a:p>
            <a:r>
              <a:rPr lang="en-US" baseline="0" dirty="0" smtClean="0"/>
              <a:t>Not listing the D3D9 profiles here, but they are also all supported by the current HLSL compiler except ps_1_1, ps_1_2, ps_1_3, and ps_1_4.</a:t>
            </a:r>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this is also true of Direct3D 10.1</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Expecting CS 4.x support</a:t>
            </a:r>
            <a:r>
              <a:rPr lang="en-US" baseline="0" dirty="0" smtClean="0"/>
              <a:t> for FFT in Feb2010</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 likely </a:t>
            </a:r>
            <a:r>
              <a:rPr lang="en-US" baseline="0" dirty="0" smtClean="0"/>
              <a:t>be included in a future Service Pack 3 for Windows Vista / Server 2008</a:t>
            </a:r>
          </a:p>
          <a:p>
            <a:r>
              <a:rPr lang="en-US" dirty="0" smtClean="0"/>
              <a:t>http://msdn.microsoft.com/en-us/library/ee416644.aspx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The pipeline diagram has animation, so you have to view</a:t>
            </a:r>
            <a:r>
              <a:rPr lang="en-US" baseline="0" dirty="0" smtClean="0"/>
              <a:t> it to see it correctly.</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err="1" smtClean="0"/>
              <a:t>Gamefest</a:t>
            </a:r>
            <a:r>
              <a:rPr lang="en-US" dirty="0" smtClean="0"/>
              <a:t> talk link on KB940105: &lt;http://download.microsoft.com/download/e/3/c/e3c25fea-2b53-4174-8729-29a4ec16583b/Why%20Your%20Windows%20Game%20Won't%20Run%20In%202,147,352,576%20Bytes.zip&gt;</a:t>
            </a:r>
          </a:p>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Creating a device &amp; swap-chain on Direct3D 10</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Creating a device &amp; swap-chain with Direct3D</a:t>
            </a:r>
            <a:r>
              <a:rPr lang="en-US" baseline="0" dirty="0" smtClean="0"/>
              <a:t> 10.1 where you support both 10.1 and 10.0 features.</a:t>
            </a:r>
            <a:endParaRPr lang="en-US" dirty="0" smtClean="0"/>
          </a:p>
          <a:p>
            <a:endParaRPr lang="en-US" dirty="0" smtClean="0"/>
          </a:p>
          <a:p>
            <a:r>
              <a:rPr lang="en-US" dirty="0" smtClean="0"/>
              <a:t>NOTE: With Direct3D 10.1 you can obtain a Direct3D 10 interface,</a:t>
            </a:r>
            <a:r>
              <a:rPr lang="en-US" baseline="0" dirty="0" smtClean="0"/>
              <a:t> which can be useful for gluing together code that uses Direct3D 10. This works with either 10_0 or the 10_1 feature level for DX10.</a:t>
            </a:r>
          </a:p>
          <a:p>
            <a:endParaRPr lang="en-US" dirty="0" smtClean="0"/>
          </a:p>
          <a:p>
            <a:r>
              <a:rPr lang="en-US" dirty="0" smtClean="0"/>
              <a:t>ID3D10Device *g_pDevice10 = NULL;</a:t>
            </a:r>
          </a:p>
          <a:p>
            <a:r>
              <a:rPr lang="en-US" dirty="0" smtClean="0"/>
              <a:t>hr = </a:t>
            </a:r>
            <a:r>
              <a:rPr lang="en-US" dirty="0" err="1" smtClean="0"/>
              <a:t>g_pDevice</a:t>
            </a:r>
            <a:r>
              <a:rPr lang="en-US" dirty="0" smtClean="0"/>
              <a:t>-&gt;</a:t>
            </a:r>
            <a:r>
              <a:rPr lang="en-US" dirty="0" err="1" smtClean="0"/>
              <a:t>QueryInterface</a:t>
            </a:r>
            <a:r>
              <a:rPr lang="en-US" dirty="0" smtClean="0"/>
              <a:t>(</a:t>
            </a:r>
            <a:r>
              <a:rPr lang="en-US" baseline="0" dirty="0" smtClean="0"/>
              <a:t> __</a:t>
            </a:r>
            <a:r>
              <a:rPr lang="en-US" baseline="0" dirty="0" err="1" smtClean="0"/>
              <a:t>uuidof</a:t>
            </a:r>
            <a:r>
              <a:rPr lang="en-US" baseline="0" dirty="0" smtClean="0"/>
              <a:t>( ID3D10Device ), (LPVOID*)&amp;m_pDevice10 );</a:t>
            </a:r>
          </a:p>
          <a:p>
            <a:endParaRPr lang="en-US" baseline="0" dirty="0" smtClean="0"/>
          </a:p>
          <a:p>
            <a:r>
              <a:rPr lang="en-US" baseline="0" dirty="0" smtClean="0"/>
              <a:t>Note only Windows Vista RTM &amp; Windows Server 2008 RTM support Direct3D 10, but not Direct3D 10.1.</a:t>
            </a:r>
          </a:p>
          <a:p>
            <a:endParaRPr lang="en-US" baseline="0" dirty="0" smtClean="0"/>
          </a:p>
          <a:p>
            <a:r>
              <a:rPr lang="en-US" baseline="0" dirty="0" smtClean="0"/>
              <a:t>This sample doesn’t support the 9_1, 9_2, or 9_3 feature levels since those are only available in the same scenarios where Direct3D 11 is available.</a:t>
            </a:r>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Creating a device &amp;</a:t>
            </a:r>
            <a:r>
              <a:rPr lang="en-US" baseline="0" dirty="0" smtClean="0"/>
              <a:t> swap-chain with Direct3D 11 where you want an 11, 10.1, or 10.0 device. Note we get both a device and the immediate device context back</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Creating a device &amp;</a:t>
            </a:r>
            <a:r>
              <a:rPr lang="en-US" baseline="0" dirty="0" smtClean="0"/>
              <a:t> swap-chain with Direct3D 11 where you want any supported device.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NOTE: If you really only care about a single feature-level, you can just specify one feature level and always use it.</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NULL feature level array is equivalent</a:t>
            </a:r>
            <a:r>
              <a:rPr lang="en-US" baseline="0" dirty="0" smtClean="0"/>
              <a:t> to asking for any feature level. The created feature level is also an optional parameter.</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works</a:t>
            </a:r>
            <a:r>
              <a:rPr lang="en-US" baseline="0" dirty="0" smtClean="0"/>
              <a:t> on both the Direct3D 10.x or Direct3D 11 debug layer</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WMF in Windows 7</a:t>
            </a:r>
          </a:p>
          <a:p>
            <a:r>
              <a:rPr lang="en-US" dirty="0" smtClean="0"/>
              <a:t>http://msdn.microsoft.com/en-us/library/bb970511(VS.85).aspx</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54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Direct3D 9 </a:t>
            </a:r>
            <a:r>
              <a:rPr lang="en-US" baseline="0" dirty="0" err="1" smtClean="0"/>
              <a:t>Shader</a:t>
            </a:r>
            <a:r>
              <a:rPr lang="en-US" baseline="0" dirty="0" smtClean="0"/>
              <a:t> Model 3.0 tried to help by being more strict about what it meant to be a “</a:t>
            </a:r>
            <a:r>
              <a:rPr lang="en-US" baseline="0" dirty="0" err="1" smtClean="0"/>
              <a:t>Shader</a:t>
            </a:r>
            <a:r>
              <a:rPr lang="en-US" baseline="0" dirty="0" smtClean="0"/>
              <a:t> Model 3.0” device.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dirty="0" smtClean="0"/>
              <a:t>Direct3D</a:t>
            </a:r>
            <a:r>
              <a:rPr lang="en-US" baseline="0" dirty="0" smtClean="0"/>
              <a:t> 10 resolved the “caps” problem by having a strict definition of device capabilities with only a few specific optional format usages.</a:t>
            </a:r>
          </a:p>
          <a:p>
            <a:endParaRPr lang="en-US" baseline="0" dirty="0" smtClean="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DirectX</a:t>
            </a:r>
            <a:r>
              <a:rPr lang="en-US" baseline="0" dirty="0" smtClean="0"/>
              <a:t> SDK “Graphics Card Capabilities” article (located in the Samples\C++\Direct3D9\</a:t>
            </a:r>
            <a:r>
              <a:rPr lang="en-US" baseline="0" dirty="0" err="1" smtClean="0"/>
              <a:t>ConfigSystem</a:t>
            </a:r>
            <a:r>
              <a:rPr lang="en-US" baseline="0" dirty="0" smtClean="0"/>
              <a:t> folder)</a:t>
            </a:r>
          </a:p>
          <a:p>
            <a:r>
              <a:rPr lang="en-US" baseline="0" dirty="0" smtClean="0"/>
              <a:t>Special thanks to </a:t>
            </a:r>
            <a:r>
              <a:rPr lang="en-US" baseline="0" dirty="0" err="1" smtClean="0"/>
              <a:t>AndyG</a:t>
            </a:r>
            <a:r>
              <a:rPr lang="en-US" baseline="0" dirty="0" smtClean="0"/>
              <a:t>!</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http://msdn.microsoft.com/en-us/library/ee422086.aspx</a:t>
            </a:r>
          </a:p>
          <a:p>
            <a:endParaRPr lang="en-US" dirty="0" smtClean="0"/>
          </a:p>
          <a:p>
            <a:r>
              <a:rPr lang="en-US" dirty="0" smtClean="0"/>
              <a:t>Note that the example cards show the ‘maximum’ feature level of the part</a:t>
            </a:r>
            <a:r>
              <a:rPr lang="en-US" baseline="0" dirty="0" smtClean="0"/>
              <a:t> (i.</a:t>
            </a:r>
            <a:r>
              <a:rPr lang="en-US" dirty="0" smtClean="0"/>
              <a:t>e.</a:t>
            </a:r>
            <a:r>
              <a:rPr lang="en-US" baseline="0" dirty="0" smtClean="0"/>
              <a:t> the ATI </a:t>
            </a:r>
            <a:r>
              <a:rPr lang="en-US" baseline="0" dirty="0" err="1" smtClean="0"/>
              <a:t>Radeon</a:t>
            </a:r>
            <a:r>
              <a:rPr lang="en-US" baseline="0" dirty="0" smtClean="0"/>
              <a:t> HD 2000 / 3000 / 4000 / 5000 Series also support D3D_FEATURE_LEVEL_10_0).</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Technically</a:t>
            </a:r>
            <a:r>
              <a:rPr lang="en-US" baseline="0" dirty="0" smtClean="0"/>
              <a:t> a 10_0+ card might not support any 10level9 feature levels if it has no Direct3D 9 support. Almost all Direct3D cards do, however, support all these features levels if they support D3D_FEATURE_LEVEL_10_0 or later. The one current special case is the Intel Integrated Graphics DX10 parts only support D3D_FEATURE_LEVEL_10_0 and D3D_FEATURE_LEVEL_9_1, but not 9_2 or 9_3</a:t>
            </a:r>
            <a:endParaRPr lang="en-US" dirty="0"/>
          </a:p>
        </p:txBody>
      </p:sp>
      <p:sp>
        <p:nvSpPr>
          <p:cNvPr id="4" name="Date Placeholder 3"/>
          <p:cNvSpPr>
            <a:spLocks noGrp="1"/>
          </p:cNvSpPr>
          <p:nvPr>
            <p:ph type="dt" idx="10"/>
          </p:nvPr>
        </p:nvSpPr>
        <p:spPr/>
        <p:txBody>
          <a:bodyPr/>
          <a:lstStyle/>
          <a:p>
            <a:pPr>
              <a:defRPr/>
            </a:pPr>
            <a:fld id="{A9D910E3-464B-4DE1-A233-EBF743715C91}" type="datetime8">
              <a:rPr lang="en-US" smtClean="0"/>
              <a:pPr>
                <a:defRPr/>
              </a:pPr>
              <a:t>4/29/2010 1:45 PM</a:t>
            </a:fld>
            <a:endParaRPr lang="en-US"/>
          </a:p>
        </p:txBody>
      </p:sp>
      <p:sp>
        <p:nvSpPr>
          <p:cNvPr id="5" name="Slide Number Placeholder 4"/>
          <p:cNvSpPr>
            <a:spLocks noGrp="1"/>
          </p:cNvSpPr>
          <p:nvPr>
            <p:ph type="sldNum" sz="quarter" idx="11"/>
          </p:nvPr>
        </p:nvSpPr>
        <p:spPr/>
        <p:txBody>
          <a:bodyPr/>
          <a:lstStyle/>
          <a:p>
            <a:pPr>
              <a:defRPr/>
            </a:pPr>
            <a:fld id="{A8A8F651-D492-4DEE-8697-AA64A41EEA4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ogo Slide">
    <p:spTree>
      <p:nvGrpSpPr>
        <p:cNvPr id="1" name=""/>
        <p:cNvGrpSpPr/>
        <p:nvPr/>
      </p:nvGrpSpPr>
      <p:grpSpPr>
        <a:xfrm>
          <a:off x="0" y="0"/>
          <a:ext cx="0" cy="0"/>
          <a:chOff x="0" y="0"/>
          <a:chExt cx="0" cy="0"/>
        </a:xfrm>
      </p:grpSpPr>
      <p:pic>
        <p:nvPicPr>
          <p:cNvPr id="2" name="Picture 1" descr="GF09_16-9_LandingCRCL.png"/>
          <p:cNvPicPr>
            <a:picLocks noChangeAspect="1"/>
          </p:cNvPicPr>
          <p:nvPr userDrawn="1"/>
        </p:nvPicPr>
        <p:blipFill>
          <a:blip r:embed="rId2" cstate="print"/>
          <a:stretch>
            <a:fillRect/>
          </a:stretch>
        </p:blipFill>
        <p:spPr>
          <a:xfrm>
            <a:off x="0" y="893"/>
            <a:ext cx="12188825" cy="6856214"/>
          </a:xfrm>
          <a:prstGeom prst="rect">
            <a:avLst/>
          </a:prstGeom>
        </p:spPr>
      </p:pic>
      <p:pic>
        <p:nvPicPr>
          <p:cNvPr id="4" name="Picture 3" descr="MicrosoftLogoGray.png"/>
          <p:cNvPicPr>
            <a:picLocks noChangeAspect="1"/>
          </p:cNvPicPr>
          <p:nvPr userDrawn="1"/>
        </p:nvPicPr>
        <p:blipFill>
          <a:blip r:embed="rId3" cstate="print"/>
          <a:stretch>
            <a:fillRect/>
          </a:stretch>
        </p:blipFill>
        <p:spPr>
          <a:xfrm>
            <a:off x="608810" y="6104492"/>
            <a:ext cx="998609" cy="198838"/>
          </a:xfrm>
          <a:prstGeom prst="rect">
            <a:avLst/>
          </a:prstGeom>
        </p:spPr>
      </p:pic>
      <p:pic>
        <p:nvPicPr>
          <p:cNvPr id="5" name="Picture 4" descr="Gamefest2010_LogoFNL.png"/>
          <p:cNvPicPr>
            <a:picLocks noChangeAspect="1"/>
          </p:cNvPicPr>
          <p:nvPr userDrawn="1"/>
        </p:nvPicPr>
        <p:blipFill>
          <a:blip r:embed="rId4" cstate="print"/>
          <a:stretch>
            <a:fillRect/>
          </a:stretch>
        </p:blipFill>
        <p:spPr>
          <a:xfrm>
            <a:off x="477838" y="635610"/>
            <a:ext cx="5481612" cy="1701190"/>
          </a:xfrm>
          <a:prstGeom prst="rect">
            <a:avLst/>
          </a:prstGeom>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5" name="Picture 4" descr="GF09_16-9_CabooseCRCL.png"/>
          <p:cNvPicPr>
            <a:picLocks noChangeAspect="1"/>
          </p:cNvPicPr>
          <p:nvPr userDrawn="1"/>
        </p:nvPicPr>
        <p:blipFill>
          <a:blip r:embed="rId2" cstate="print"/>
          <a:stretch>
            <a:fillRect/>
          </a:stretch>
        </p:blipFill>
        <p:spPr>
          <a:xfrm>
            <a:off x="0" y="893"/>
            <a:ext cx="12188825" cy="6856214"/>
          </a:xfrm>
          <a:prstGeom prst="rect">
            <a:avLst/>
          </a:prstGeom>
        </p:spPr>
      </p:pic>
      <p:sp>
        <p:nvSpPr>
          <p:cNvPr id="6" name="Rectangle 13"/>
          <p:cNvSpPr>
            <a:spLocks noChangeArrowheads="1"/>
          </p:cNvSpPr>
          <p:nvPr userDrawn="1"/>
        </p:nvSpPr>
        <p:spPr bwMode="auto">
          <a:xfrm>
            <a:off x="12697" y="4135439"/>
            <a:ext cx="12154967" cy="341632"/>
          </a:xfrm>
          <a:prstGeom prst="rect">
            <a:avLst/>
          </a:prstGeom>
          <a:noFill/>
          <a:ln w="9525">
            <a:noFill/>
            <a:miter lim="800000"/>
            <a:headEnd/>
            <a:tailEnd/>
          </a:ln>
        </p:spPr>
        <p:txBody>
          <a:bodyPr>
            <a:spAutoFit/>
          </a:bodyPr>
          <a:lstStyle/>
          <a:p>
            <a:pPr algn="ctr">
              <a:lnSpc>
                <a:spcPct val="90000"/>
              </a:lnSpc>
            </a:pPr>
            <a:r>
              <a:rPr lang="en-US" dirty="0" smtClean="0">
                <a:solidFill>
                  <a:schemeClr val="tx1">
                    <a:lumMod val="50000"/>
                  </a:schemeClr>
                </a:solidFill>
              </a:rPr>
              <a:t>www.microsoftgamefest.com</a:t>
            </a:r>
            <a:endParaRPr lang="en-US" dirty="0">
              <a:solidFill>
                <a:schemeClr val="tx1">
                  <a:lumMod val="50000"/>
                </a:schemeClr>
              </a:solidFill>
            </a:endParaRPr>
          </a:p>
        </p:txBody>
      </p:sp>
      <p:sp>
        <p:nvSpPr>
          <p:cNvPr id="7" name="Text Box 11"/>
          <p:cNvSpPr txBox="1">
            <a:spLocks noChangeArrowheads="1"/>
          </p:cNvSpPr>
          <p:nvPr userDrawn="1"/>
        </p:nvSpPr>
        <p:spPr bwMode="auto">
          <a:xfrm>
            <a:off x="0" y="6052251"/>
            <a:ext cx="12188825" cy="353943"/>
          </a:xfrm>
          <a:prstGeom prst="rect">
            <a:avLst/>
          </a:prstGeom>
          <a:noFill/>
          <a:ln w="12700">
            <a:noFill/>
            <a:miter lim="800000"/>
            <a:headEnd type="none" w="sm" len="sm"/>
            <a:tailEnd type="none" w="sm" len="sm"/>
          </a:ln>
        </p:spPr>
        <p:txBody>
          <a:bodyPr wrap="square">
            <a:spAutoFit/>
          </a:bodyPr>
          <a:lstStyle/>
          <a:p>
            <a:pPr algn="ctr" eaLnBrk="0" hangingPunct="0"/>
            <a:r>
              <a:rPr lang="en-US" sz="900" dirty="0">
                <a:solidFill>
                  <a:srgbClr val="8B9DA7"/>
                </a:solidFill>
                <a:latin typeface="+mn-lt"/>
                <a:cs typeface="Arial" charset="0"/>
              </a:rPr>
              <a:t>© </a:t>
            </a:r>
            <a:r>
              <a:rPr lang="en-US" sz="900" dirty="0" smtClean="0">
                <a:solidFill>
                  <a:srgbClr val="8B9DA7"/>
                </a:solidFill>
                <a:latin typeface="+mn-lt"/>
                <a:cs typeface="Arial" charset="0"/>
              </a:rPr>
              <a:t>2009-2010 Microsoft </a:t>
            </a:r>
            <a:r>
              <a:rPr lang="en-US" sz="900" dirty="0">
                <a:solidFill>
                  <a:srgbClr val="8B9DA7"/>
                </a:solidFill>
                <a:latin typeface="+mn-lt"/>
                <a:cs typeface="Arial" charset="0"/>
              </a:rPr>
              <a:t>Corporation. All rights reserved.</a:t>
            </a:r>
          </a:p>
          <a:p>
            <a:pPr algn="ctr" eaLnBrk="0" hangingPunct="0"/>
            <a:r>
              <a:rPr lang="en-US" sz="800" dirty="0">
                <a:solidFill>
                  <a:srgbClr val="8B9DA7"/>
                </a:solidFill>
                <a:latin typeface="+mn-lt"/>
                <a:cs typeface="Arial" charset="0"/>
              </a:rPr>
              <a:t>This presentation is for informational purposes only. </a:t>
            </a:r>
            <a:r>
              <a:rPr lang="en-US" sz="800" dirty="0" smtClean="0">
                <a:solidFill>
                  <a:srgbClr val="8B9DA7"/>
                </a:solidFill>
                <a:latin typeface="+mn-lt"/>
                <a:cs typeface="Arial" charset="0"/>
              </a:rPr>
              <a:t> Microsoft </a:t>
            </a:r>
            <a:r>
              <a:rPr lang="en-US" sz="800" dirty="0">
                <a:solidFill>
                  <a:srgbClr val="8B9DA7"/>
                </a:solidFill>
                <a:latin typeface="+mn-lt"/>
                <a:cs typeface="Arial" charset="0"/>
              </a:rPr>
              <a:t>makes no warranties, express or implied, in this summary.</a:t>
            </a:r>
          </a:p>
        </p:txBody>
      </p:sp>
      <p:pic>
        <p:nvPicPr>
          <p:cNvPr id="8" name="Picture 7" descr="Gamefest2010_LogoFNL.png"/>
          <p:cNvPicPr>
            <a:picLocks noChangeAspect="1"/>
          </p:cNvPicPr>
          <p:nvPr userDrawn="1"/>
        </p:nvPicPr>
        <p:blipFill>
          <a:blip r:embed="rId3" cstate="print"/>
          <a:stretch>
            <a:fillRect/>
          </a:stretch>
        </p:blipFill>
        <p:spPr>
          <a:xfrm>
            <a:off x="3855563" y="2360866"/>
            <a:ext cx="4436827" cy="1376946"/>
          </a:xfrm>
          <a:prstGeom prst="rect">
            <a:avLst/>
          </a:prstGeom>
        </p:spPr>
      </p:pic>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Subtitle Slide">
    <p:spTree>
      <p:nvGrpSpPr>
        <p:cNvPr id="1" name=""/>
        <p:cNvGrpSpPr/>
        <p:nvPr/>
      </p:nvGrpSpPr>
      <p:grpSpPr>
        <a:xfrm>
          <a:off x="0" y="0"/>
          <a:ext cx="0" cy="0"/>
          <a:chOff x="0" y="0"/>
          <a:chExt cx="0" cy="0"/>
        </a:xfrm>
      </p:grpSpPr>
      <p:sp>
        <p:nvSpPr>
          <p:cNvPr id="9" name="Rectangle 2"/>
          <p:cNvSpPr>
            <a:spLocks noGrp="1" noChangeArrowheads="1"/>
          </p:cNvSpPr>
          <p:nvPr>
            <p:ph type="title" idx="4294967295" hasCustomPrompt="1"/>
          </p:nvPr>
        </p:nvSpPr>
        <p:spPr>
          <a:xfrm>
            <a:off x="507868" y="228600"/>
            <a:ext cx="11173090" cy="1255726"/>
          </a:xfrm>
          <a:noFill/>
        </p:spPr>
        <p:txBody>
          <a:bodyPr/>
          <a:lstStyle>
            <a:lvl1pPr eaLnBrk="0" hangingPunct="0">
              <a:lnSpc>
                <a:spcPct val="90000"/>
              </a:lnSpc>
              <a:defRPr>
                <a:effectLst/>
              </a:defRPr>
            </a:lvl1pPr>
          </a:lstStyle>
          <a:p>
            <a:pPr eaLnBrk="0" hangingPunct="0">
              <a:lnSpc>
                <a:spcPct val="90000"/>
              </a:lnSpc>
              <a:defRPr/>
            </a:pPr>
            <a:r>
              <a:rPr lang="en-US" sz="4800" dirty="0" err="1" smtClean="0">
                <a:solidFill>
                  <a:srgbClr val="F4793A"/>
                </a:solidFill>
              </a:rPr>
              <a:t>Gamefest</a:t>
            </a:r>
            <a:r>
              <a:rPr lang="en-US" sz="4800" dirty="0" smtClean="0">
                <a:solidFill>
                  <a:srgbClr val="F4793A"/>
                </a:solidFill>
              </a:rPr>
              <a:t> 2010 Template</a:t>
            </a:r>
            <a:br>
              <a:rPr lang="en-US" sz="4800" dirty="0" smtClean="0">
                <a:solidFill>
                  <a:srgbClr val="F4793A"/>
                </a:solidFill>
              </a:rPr>
            </a:br>
            <a:r>
              <a:rPr lang="en-US" sz="3600" dirty="0" smtClean="0">
                <a:solidFill>
                  <a:srgbClr val="8B9DA7"/>
                </a:solidFill>
              </a:rPr>
              <a:t>w/Subtitle</a:t>
            </a:r>
            <a:endParaRPr lang="en-US" sz="3600" dirty="0">
              <a:solidFill>
                <a:srgbClr val="8B9DA7"/>
              </a:solidFill>
            </a:endParaRPr>
          </a:p>
        </p:txBody>
      </p:sp>
      <p:sp>
        <p:nvSpPr>
          <p:cNvPr id="10" name="Rectangle 3"/>
          <p:cNvSpPr>
            <a:spLocks noGrp="1" noChangeArrowheads="1"/>
          </p:cNvSpPr>
          <p:nvPr>
            <p:ph type="body" idx="4294967295" hasCustomPrompt="1"/>
          </p:nvPr>
        </p:nvSpPr>
        <p:spPr>
          <a:xfrm>
            <a:off x="507868" y="1644653"/>
            <a:ext cx="11211180" cy="3767183"/>
          </a:xfrm>
          <a:noFill/>
        </p:spPr>
        <p:txBody>
          <a:bodyPr/>
          <a:lstStyle>
            <a:lvl1pPr marL="596796" indent="-596796" eaLnBrk="0" hangingPunct="0">
              <a:lnSpc>
                <a:spcPct val="90000"/>
              </a:lnSpc>
              <a:spcBef>
                <a:spcPct val="30000"/>
              </a:spcBef>
              <a:buClr>
                <a:srgbClr val="8B9DA7"/>
              </a:buClr>
              <a:buFont typeface="Times" pitchFamily="1" charset="0"/>
              <a:buBlip>
                <a:blip r:embed="rId2"/>
              </a:buBlip>
              <a:defRPr/>
            </a:lvl1pPr>
            <a:lvl2pPr marL="904800" indent="-447638" eaLnBrk="0" hangingPunct="0">
              <a:lnSpc>
                <a:spcPct val="90000"/>
              </a:lnSpc>
              <a:spcBef>
                <a:spcPct val="30000"/>
              </a:spcBef>
              <a:buClr>
                <a:srgbClr val="8B9DA7"/>
              </a:buClr>
              <a:buFont typeface="Times" pitchFamily="1" charset="0"/>
              <a:buBlip>
                <a:blip r:embed="rId2"/>
              </a:buBlip>
              <a:defRPr>
                <a:effectLst/>
              </a:defRPr>
            </a:lvl2pPr>
          </a:lstStyle>
          <a:p>
            <a:pPr marL="447675" indent="-447675" eaLnBrk="0" hangingPunct="0">
              <a:lnSpc>
                <a:spcPct val="90000"/>
              </a:lnSpc>
              <a:spcBef>
                <a:spcPct val="30000"/>
              </a:spcBef>
              <a:buClr>
                <a:srgbClr val="8B9DA7"/>
              </a:buClr>
              <a:buFont typeface="Times" pitchFamily="1" charset="0"/>
              <a:buBlip>
                <a:blip r:embed="rId2"/>
              </a:buBlip>
              <a:defRPr/>
            </a:pPr>
            <a:r>
              <a:rPr lang="en-US" sz="3200" dirty="0" smtClean="0"/>
              <a:t>Example of a slide with a subhead</a:t>
            </a:r>
          </a:p>
          <a:p>
            <a:pPr marL="904800" lvl="1" indent="-447638" eaLnBrk="0" hangingPunct="0">
              <a:lnSpc>
                <a:spcPct val="90000"/>
              </a:lnSpc>
              <a:spcBef>
                <a:spcPct val="30000"/>
              </a:spcBef>
              <a:buClr>
                <a:srgbClr val="8B9DA7"/>
              </a:buClr>
              <a:buFont typeface="Times" pitchFamily="1" charset="0"/>
              <a:buBlip>
                <a:blip r:embed="rId2"/>
              </a:buBlip>
              <a:defRPr/>
            </a:pPr>
            <a:r>
              <a:rPr lang="en-US" sz="2800" dirty="0" smtClean="0"/>
              <a:t>Set the slide title in “Title Case”</a:t>
            </a:r>
          </a:p>
          <a:p>
            <a:pPr marL="904800" lvl="1" indent="-447638" eaLnBrk="0" hangingPunct="0">
              <a:lnSpc>
                <a:spcPct val="90000"/>
              </a:lnSpc>
              <a:spcBef>
                <a:spcPct val="30000"/>
              </a:spcBef>
              <a:buClr>
                <a:srgbClr val="8B9DA7"/>
              </a:buClr>
              <a:buFont typeface="Times" pitchFamily="1" charset="0"/>
              <a:buBlip>
                <a:blip r:embed="rId2"/>
              </a:buBlip>
              <a:defRPr/>
            </a:pPr>
            <a:r>
              <a:rPr lang="en-US" sz="2800" dirty="0" smtClean="0"/>
              <a:t>Set subheads in “Sentence case”</a:t>
            </a:r>
          </a:p>
          <a:p>
            <a:pPr marL="904800" lvl="1" indent="-447638" eaLnBrk="0" hangingPunct="0">
              <a:lnSpc>
                <a:spcPct val="90000"/>
              </a:lnSpc>
              <a:spcBef>
                <a:spcPct val="30000"/>
              </a:spcBef>
              <a:buClr>
                <a:srgbClr val="8B9DA7"/>
              </a:buClr>
              <a:buFont typeface="Times" pitchFamily="1" charset="0"/>
              <a:buBlip>
                <a:blip r:embed="rId2"/>
              </a:buBlip>
              <a:defRPr/>
            </a:pPr>
            <a:r>
              <a:rPr lang="en-US" sz="2800" dirty="0" smtClean="0"/>
              <a:t>Generally set subhead to 36pt or smaller so if will fit on a single line</a:t>
            </a:r>
          </a:p>
          <a:p>
            <a:pPr marL="904800" lvl="1" indent="-447638" eaLnBrk="0" hangingPunct="0">
              <a:lnSpc>
                <a:spcPct val="90000"/>
              </a:lnSpc>
              <a:spcBef>
                <a:spcPct val="30000"/>
              </a:spcBef>
              <a:buClr>
                <a:srgbClr val="8B9DA7"/>
              </a:buClr>
              <a:buFont typeface="Times" pitchFamily="1" charset="0"/>
              <a:buBlip>
                <a:blip r:embed="rId2"/>
              </a:buBlip>
              <a:defRPr/>
            </a:pPr>
            <a:r>
              <a:rPr lang="en-US" sz="2800" dirty="0" smtClean="0"/>
              <a:t>The subhead color is defined for this template but must be selected; On the font color palette, select the color to the right of title color</a:t>
            </a:r>
            <a:endParaRPr lang="en-US" sz="2800" dirty="0"/>
          </a:p>
        </p:txBody>
      </p:sp>
      <p:pic>
        <p:nvPicPr>
          <p:cNvPr id="6" name="Picture 5" descr="Gamefest2010LogoPPT.png"/>
          <p:cNvPicPr>
            <a:picLocks noChangeAspect="1"/>
          </p:cNvPicPr>
          <p:nvPr/>
        </p:nvPicPr>
        <p:blipFill>
          <a:blip r:embed="rId3" cstate="print"/>
          <a:stretch>
            <a:fillRect/>
          </a:stretch>
        </p:blipFill>
        <p:spPr>
          <a:xfrm>
            <a:off x="10385658" y="6263527"/>
            <a:ext cx="1706882" cy="489800"/>
          </a:xfrm>
          <a:prstGeom prst="rect">
            <a:avLst/>
          </a:prstGeom>
        </p:spPr>
      </p:pic>
    </p:spTree>
    <p:extLst>
      <p:ext uri="{BB962C8B-B14F-4D97-AF65-F5344CB8AC3E}">
        <p14:creationId xmlns="" xmlns:p14="http://schemas.microsoft.com/office/powerpoint/2010/main" val="2838539781"/>
      </p:ext>
    </p:extLst>
  </p:cSld>
  <p:clrMapOvr>
    <a:masterClrMapping/>
  </p:clrMapOv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7868" y="1701718"/>
            <a:ext cx="5484971" cy="438580"/>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272656"/>
            <a:ext cx="5484971" cy="174047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029" y="1701718"/>
            <a:ext cx="5487929" cy="438580"/>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5" y="2272656"/>
            <a:ext cx="5489202" cy="174047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76512026"/>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914162" y="2797342"/>
            <a:ext cx="10766795" cy="757130"/>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a:p>
        </p:txBody>
      </p:sp>
      <p:sp>
        <p:nvSpPr>
          <p:cNvPr id="18435" name="Rectangle 3"/>
          <p:cNvSpPr>
            <a:spLocks noGrp="1" noChangeArrowheads="1"/>
          </p:cNvSpPr>
          <p:nvPr>
            <p:ph type="subTitle" idx="1" hasCustomPrompt="1"/>
          </p:nvPr>
        </p:nvSpPr>
        <p:spPr>
          <a:xfrm>
            <a:off x="914162" y="3987475"/>
            <a:ext cx="10766795" cy="535531"/>
          </a:xfr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lvl1pPr marL="0" indent="0" algn="l" rtl="0" eaLnBrk="1" fontAlgn="base" hangingPunct="1">
              <a:lnSpc>
                <a:spcPct val="90000"/>
              </a:lnSpc>
              <a:spcBef>
                <a:spcPct val="0"/>
              </a:spcBef>
              <a:spcAft>
                <a:spcPct val="0"/>
              </a:spcAft>
              <a:buFont typeface="Wingdings 2" pitchFamily="18" charset="2"/>
              <a:buNone/>
              <a:defRPr lang="en-US" sz="3200" dirty="0">
                <a:solidFill>
                  <a:schemeClr val="tx1">
                    <a:lumMod val="65000"/>
                  </a:schemeClr>
                </a:solidFill>
                <a:effectLst/>
                <a:latin typeface="+mj-lt"/>
                <a:ea typeface="+mj-ea"/>
                <a:cs typeface="+mj-cs"/>
              </a:defRPr>
            </a:lvl1pPr>
          </a:lstStyle>
          <a:p>
            <a:r>
              <a:rPr lang="en-US" dirty="0" smtClean="0"/>
              <a:t>Click to edit text</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ster Slide">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
        <p:nvSpPr>
          <p:cNvPr id="4" name="Rectangle 3"/>
          <p:cNvSpPr>
            <a:spLocks noGrp="1" noChangeArrowheads="1"/>
          </p:cNvSpPr>
          <p:nvPr>
            <p:ph type="body" idx="4294967295"/>
          </p:nvPr>
        </p:nvSpPr>
        <p:spPr>
          <a:xfrm>
            <a:off x="782638" y="1309688"/>
            <a:ext cx="11211180" cy="2234458"/>
          </a:xfrm>
          <a:noFill/>
        </p:spPr>
        <p:txBody>
          <a:bodyPr/>
          <a:lstStyle>
            <a:lvl1pPr>
              <a:defRPr>
                <a:solidFill>
                  <a:schemeClr val="bg1"/>
                </a:solidFill>
              </a:defRPr>
            </a:lvl1pPr>
            <a:lvl2pPr>
              <a:defRPr>
                <a:solidFill>
                  <a:schemeClr val="bg1"/>
                </a:solidFill>
                <a:effectLst/>
              </a:defRPr>
            </a:lvl2pPr>
            <a:lvl3pPr>
              <a:defRPr>
                <a:solidFill>
                  <a:schemeClr val="bg1"/>
                </a:solidFill>
              </a:defRPr>
            </a:lvl3pPr>
            <a:lvl4pPr>
              <a:defRPr>
                <a:solidFill>
                  <a:schemeClr val="bg1"/>
                </a:solidFill>
              </a:defRPr>
            </a:lvl4pPr>
            <a:lvl5pPr>
              <a:defRPr>
                <a:solidFill>
                  <a:schemeClr val="bg1"/>
                </a:solidFill>
              </a:defRPr>
            </a:lvl5pPr>
          </a:lstStyle>
          <a:p>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Master Slide">
    <p:spTree>
      <p:nvGrpSpPr>
        <p:cNvPr id="1" name=""/>
        <p:cNvGrpSpPr/>
        <p:nvPr/>
      </p:nvGrpSpPr>
      <p:grpSpPr>
        <a:xfrm>
          <a:off x="0" y="0"/>
          <a:ext cx="0" cy="0"/>
          <a:chOff x="0" y="0"/>
          <a:chExt cx="0" cy="0"/>
        </a:xfrm>
      </p:grpSpPr>
      <p:sp>
        <p:nvSpPr>
          <p:cNvPr id="3"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
        <p:nvSpPr>
          <p:cNvPr id="4" name="Rectangle 3"/>
          <p:cNvSpPr>
            <a:spLocks noGrp="1" noChangeArrowheads="1"/>
          </p:cNvSpPr>
          <p:nvPr>
            <p:ph type="body" idx="4294967295"/>
          </p:nvPr>
        </p:nvSpPr>
        <p:spPr>
          <a:xfrm>
            <a:off x="782638" y="1941511"/>
            <a:ext cx="11211180" cy="2234458"/>
          </a:xfrm>
          <a:noFill/>
        </p:spPr>
        <p:txBody>
          <a:bodyPr/>
          <a:lstStyle>
            <a:lvl1pPr>
              <a:defRPr>
                <a:solidFill>
                  <a:schemeClr val="bg1"/>
                </a:solidFill>
              </a:defRPr>
            </a:lvl1pPr>
            <a:lvl2pPr>
              <a:defRPr>
                <a:solidFill>
                  <a:schemeClr val="bg1"/>
                </a:solidFill>
                <a:effectLst/>
              </a:defRPr>
            </a:lvl2pPr>
            <a:lvl3pPr>
              <a:defRPr>
                <a:solidFill>
                  <a:schemeClr val="bg1"/>
                </a:solidFill>
              </a:defRPr>
            </a:lvl3pPr>
            <a:lvl4pPr>
              <a:defRPr>
                <a:solidFill>
                  <a:schemeClr val="bg1"/>
                </a:solidFill>
              </a:defRPr>
            </a:lvl4pPr>
            <a:lvl5pPr>
              <a:defRPr>
                <a:solidFill>
                  <a:schemeClr val="bg1"/>
                </a:solidFill>
              </a:defRPr>
            </a:lvl5pPr>
          </a:lstStyle>
          <a:p>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ext Placeholder 7"/>
          <p:cNvSpPr>
            <a:spLocks noGrp="1"/>
          </p:cNvSpPr>
          <p:nvPr>
            <p:ph type="body" sz="quarter" idx="10" hasCustomPrompt="1"/>
          </p:nvPr>
        </p:nvSpPr>
        <p:spPr>
          <a:xfrm>
            <a:off x="796648" y="1309688"/>
            <a:ext cx="11130191" cy="590931"/>
          </a:xfrm>
        </p:spPr>
        <p:txBody>
          <a:bodyPr/>
          <a:lstStyle>
            <a:lvl1pPr>
              <a:buNone/>
              <a:tabLst>
                <a:tab pos="1439863" algn="l"/>
              </a:tabLst>
              <a:defRPr sz="3600" b="1">
                <a:solidFill>
                  <a:schemeClr val="accent2"/>
                </a:solidFill>
              </a:defRPr>
            </a:lvl1pPr>
            <a:lvl5pPr>
              <a:defRPr/>
            </a:lvl5pPr>
          </a:lstStyle>
          <a:p>
            <a:pPr lvl="0"/>
            <a:r>
              <a:rPr lang="en-US" dirty="0" smtClean="0"/>
              <a:t>Click to edit sub-header </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82638" y="1309689"/>
            <a:ext cx="5474380" cy="2345257"/>
          </a:xfrm>
        </p:spPr>
        <p:txBody>
          <a:bodyPr/>
          <a:lstStyle>
            <a:lvl1pPr>
              <a:defRPr sz="2800">
                <a:solidFill>
                  <a:schemeClr val="bg1"/>
                </a:solidFill>
                <a:effectLst/>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91649" y="1309688"/>
            <a:ext cx="5476476" cy="2345257"/>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4" name="Text Placeholder 7"/>
          <p:cNvSpPr>
            <a:spLocks noGrp="1"/>
          </p:cNvSpPr>
          <p:nvPr>
            <p:ph type="body" sz="quarter" idx="10" hasCustomPrompt="1"/>
          </p:nvPr>
        </p:nvSpPr>
        <p:spPr>
          <a:xfrm>
            <a:off x="782638" y="1381380"/>
            <a:ext cx="5309853" cy="480131"/>
          </a:xfrm>
        </p:spPr>
        <p:txBody>
          <a:bodyPr anchor="ctr" anchorCtr="0"/>
          <a:lstStyle>
            <a:lvl1pPr algn="ctr">
              <a:buNone/>
              <a:defRPr sz="2800" b="1">
                <a:solidFill>
                  <a:schemeClr val="accent2"/>
                </a:solidFill>
              </a:defRPr>
            </a:lvl1pPr>
            <a:lvl5pPr>
              <a:defRPr/>
            </a:lvl5pPr>
          </a:lstStyle>
          <a:p>
            <a:pPr lvl="0"/>
            <a:r>
              <a:rPr lang="en-US" dirty="0" smtClean="0"/>
              <a:t>Click to edit sub-header </a:t>
            </a:r>
            <a:endParaRPr lang="en-US" dirty="0"/>
          </a:p>
        </p:txBody>
      </p:sp>
      <p:sp>
        <p:nvSpPr>
          <p:cNvPr id="9" name="Text Placeholder 7"/>
          <p:cNvSpPr>
            <a:spLocks noGrp="1"/>
          </p:cNvSpPr>
          <p:nvPr>
            <p:ph type="body" sz="quarter" idx="11" hasCustomPrompt="1"/>
          </p:nvPr>
        </p:nvSpPr>
        <p:spPr>
          <a:xfrm>
            <a:off x="6358272" y="1381380"/>
            <a:ext cx="5309853" cy="480131"/>
          </a:xfrm>
        </p:spPr>
        <p:txBody>
          <a:bodyPr anchor="ctr" anchorCtr="0"/>
          <a:lstStyle>
            <a:lvl1pPr algn="ctr">
              <a:buNone/>
              <a:defRPr sz="2800" b="1">
                <a:solidFill>
                  <a:schemeClr val="accent2"/>
                </a:solidFill>
              </a:defRPr>
            </a:lvl1pPr>
            <a:lvl5pPr>
              <a:defRPr/>
            </a:lvl5pPr>
          </a:lstStyle>
          <a:p>
            <a:pPr lvl="0"/>
            <a:r>
              <a:rPr lang="en-US" dirty="0" smtClean="0"/>
              <a:t>Click to edit sub-header </a:t>
            </a:r>
            <a:endParaRPr lang="en-US" dirty="0"/>
          </a:p>
        </p:txBody>
      </p:sp>
      <p:grpSp>
        <p:nvGrpSpPr>
          <p:cNvPr id="18" name="Group 17"/>
          <p:cNvGrpSpPr/>
          <p:nvPr userDrawn="1"/>
        </p:nvGrpSpPr>
        <p:grpSpPr>
          <a:xfrm>
            <a:off x="866608" y="1938592"/>
            <a:ext cx="5141912" cy="3911600"/>
            <a:chOff x="782638" y="1879600"/>
            <a:chExt cx="5389562" cy="3911600"/>
          </a:xfrm>
        </p:grpSpPr>
        <p:sp>
          <p:nvSpPr>
            <p:cNvPr id="3" name="Rectangle 2"/>
            <p:cNvSpPr/>
            <p:nvPr userDrawn="1"/>
          </p:nvSpPr>
          <p:spPr bwMode="auto">
            <a:xfrm>
              <a:off x="782638" y="1879600"/>
              <a:ext cx="5389562" cy="3911600"/>
            </a:xfrm>
            <a:prstGeom prst="rect">
              <a:avLst/>
            </a:prstGeom>
            <a:solidFill>
              <a:schemeClr val="tx1">
                <a:lumMod val="9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cxnSp>
          <p:nvCxnSpPr>
            <p:cNvPr id="15" name="Straight Connector 14"/>
            <p:cNvCxnSpPr/>
            <p:nvPr userDrawn="1"/>
          </p:nvCxnSpPr>
          <p:spPr bwMode="auto">
            <a:xfrm>
              <a:off x="782638" y="1897626"/>
              <a:ext cx="5386387" cy="0"/>
            </a:xfrm>
            <a:prstGeom prst="line">
              <a:avLst/>
            </a:prstGeom>
            <a:solidFill>
              <a:srgbClr val="FFFFFF"/>
            </a:solidFill>
            <a:ln w="38100" cap="flat" cmpd="sng" algn="ctr">
              <a:solidFill>
                <a:schemeClr val="bg2"/>
              </a:solidFill>
              <a:prstDash val="solid"/>
              <a:round/>
              <a:headEnd type="none" w="med" len="med"/>
              <a:tailEnd type="none" w="med" len="med"/>
            </a:ln>
            <a:effectLst/>
          </p:spPr>
        </p:cxnSp>
      </p:grpSp>
      <p:grpSp>
        <p:nvGrpSpPr>
          <p:cNvPr id="19" name="Group 18"/>
          <p:cNvGrpSpPr/>
          <p:nvPr userDrawn="1"/>
        </p:nvGrpSpPr>
        <p:grpSpPr>
          <a:xfrm>
            <a:off x="6442242" y="1938592"/>
            <a:ext cx="5141912" cy="3911600"/>
            <a:chOff x="6278563" y="1879600"/>
            <a:chExt cx="5389562" cy="3911600"/>
          </a:xfrm>
        </p:grpSpPr>
        <p:sp>
          <p:nvSpPr>
            <p:cNvPr id="11" name="Rectangle 10"/>
            <p:cNvSpPr/>
            <p:nvPr userDrawn="1"/>
          </p:nvSpPr>
          <p:spPr bwMode="auto">
            <a:xfrm>
              <a:off x="6278563" y="1879600"/>
              <a:ext cx="5389562" cy="3911600"/>
            </a:xfrm>
            <a:prstGeom prst="rect">
              <a:avLst/>
            </a:prstGeom>
            <a:solidFill>
              <a:schemeClr val="tx1">
                <a:lumMod val="9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cxnSp>
          <p:nvCxnSpPr>
            <p:cNvPr id="17" name="Straight Connector 16"/>
            <p:cNvCxnSpPr/>
            <p:nvPr userDrawn="1"/>
          </p:nvCxnSpPr>
          <p:spPr bwMode="auto">
            <a:xfrm>
              <a:off x="6281738" y="1897626"/>
              <a:ext cx="5386387" cy="0"/>
            </a:xfrm>
            <a:prstGeom prst="line">
              <a:avLst/>
            </a:prstGeom>
            <a:solidFill>
              <a:srgbClr val="FFFFFF"/>
            </a:solidFill>
            <a:ln w="38100" cap="flat" cmpd="sng" algn="ctr">
              <a:solidFill>
                <a:schemeClr val="bg2"/>
              </a:solidFill>
              <a:prstDash val="solid"/>
              <a:round/>
              <a:headEnd type="none" w="med" len="med"/>
              <a:tailEnd type="none" w="med" len="med"/>
            </a:ln>
            <a:effectLst/>
          </p:spPr>
        </p:cxnSp>
      </p:grpSp>
      <p:sp>
        <p:nvSpPr>
          <p:cNvPr id="7"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
        <p:nvSpPr>
          <p:cNvPr id="8" name="Content Placeholder 2"/>
          <p:cNvSpPr>
            <a:spLocks noGrp="1"/>
          </p:cNvSpPr>
          <p:nvPr>
            <p:ph sz="half" idx="1"/>
          </p:nvPr>
        </p:nvSpPr>
        <p:spPr>
          <a:xfrm>
            <a:off x="887413" y="1957203"/>
            <a:ext cx="5113337" cy="2376826"/>
          </a:xfrm>
        </p:spPr>
        <p:txBody>
          <a:bodyPr/>
          <a:lstStyle>
            <a:lvl1pPr marL="0" indent="0">
              <a:lnSpc>
                <a:spcPct val="100000"/>
              </a:lnSpc>
              <a:spcBef>
                <a:spcPts val="0"/>
              </a:spcBef>
              <a:spcAft>
                <a:spcPts val="1000"/>
              </a:spcAft>
              <a:buFontTx/>
              <a:buNone/>
              <a:defRPr sz="2800">
                <a:solidFill>
                  <a:schemeClr val="bg1"/>
                </a:solidFill>
                <a:effectLst/>
              </a:defRPr>
            </a:lvl1pPr>
            <a:lvl2pPr>
              <a:lnSpc>
                <a:spcPct val="100000"/>
              </a:lnSpc>
              <a:spcBef>
                <a:spcPts val="0"/>
              </a:spcBef>
              <a:spcAft>
                <a:spcPts val="1000"/>
              </a:spcAft>
              <a:buFontTx/>
              <a:buNone/>
              <a:defRPr sz="2400">
                <a:solidFill>
                  <a:schemeClr val="bg1"/>
                </a:solidFill>
              </a:defRPr>
            </a:lvl2pPr>
            <a:lvl3pPr>
              <a:lnSpc>
                <a:spcPct val="100000"/>
              </a:lnSpc>
              <a:spcBef>
                <a:spcPts val="0"/>
              </a:spcBef>
              <a:spcAft>
                <a:spcPts val="1000"/>
              </a:spcAft>
              <a:buFontTx/>
              <a:buNone/>
              <a:defRPr sz="2000">
                <a:solidFill>
                  <a:schemeClr val="bg1"/>
                </a:solidFill>
              </a:defRPr>
            </a:lvl3pPr>
            <a:lvl4pPr>
              <a:lnSpc>
                <a:spcPct val="100000"/>
              </a:lnSpc>
              <a:spcBef>
                <a:spcPts val="0"/>
              </a:spcBef>
              <a:spcAft>
                <a:spcPts val="1000"/>
              </a:spcAft>
              <a:buFontTx/>
              <a:buNone/>
              <a:defRPr sz="1800">
                <a:solidFill>
                  <a:schemeClr val="bg1"/>
                </a:solidFill>
              </a:defRPr>
            </a:lvl4pPr>
            <a:lvl5pPr>
              <a:lnSpc>
                <a:spcPct val="100000"/>
              </a:lnSpc>
              <a:spcBef>
                <a:spcPts val="0"/>
              </a:spcBef>
              <a:spcAft>
                <a:spcPts val="1000"/>
              </a:spcAft>
              <a:buFontTx/>
              <a:buNone/>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2"/>
          </p:nvPr>
        </p:nvSpPr>
        <p:spPr>
          <a:xfrm>
            <a:off x="6464623" y="1957203"/>
            <a:ext cx="5113337" cy="2376826"/>
          </a:xfrm>
        </p:spPr>
        <p:txBody>
          <a:bodyPr/>
          <a:lstStyle>
            <a:lvl1pPr marL="0" indent="0">
              <a:lnSpc>
                <a:spcPct val="100000"/>
              </a:lnSpc>
              <a:spcBef>
                <a:spcPts val="0"/>
              </a:spcBef>
              <a:spcAft>
                <a:spcPts val="1000"/>
              </a:spcAft>
              <a:buFontTx/>
              <a:buNone/>
              <a:defRPr sz="2800">
                <a:solidFill>
                  <a:schemeClr val="bg1"/>
                </a:solidFill>
                <a:effectLst/>
              </a:defRPr>
            </a:lvl1pPr>
            <a:lvl2pPr>
              <a:lnSpc>
                <a:spcPct val="100000"/>
              </a:lnSpc>
              <a:spcBef>
                <a:spcPts val="0"/>
              </a:spcBef>
              <a:spcAft>
                <a:spcPts val="1000"/>
              </a:spcAft>
              <a:buFontTx/>
              <a:buNone/>
              <a:defRPr sz="2400">
                <a:solidFill>
                  <a:schemeClr val="bg1"/>
                </a:solidFill>
              </a:defRPr>
            </a:lvl2pPr>
            <a:lvl3pPr>
              <a:lnSpc>
                <a:spcPct val="100000"/>
              </a:lnSpc>
              <a:spcBef>
                <a:spcPts val="0"/>
              </a:spcBef>
              <a:spcAft>
                <a:spcPts val="1000"/>
              </a:spcAft>
              <a:buFontTx/>
              <a:buNone/>
              <a:defRPr sz="2000">
                <a:solidFill>
                  <a:schemeClr val="bg1"/>
                </a:solidFill>
              </a:defRPr>
            </a:lvl3pPr>
            <a:lvl4pPr>
              <a:lnSpc>
                <a:spcPct val="100000"/>
              </a:lnSpc>
              <a:spcBef>
                <a:spcPts val="0"/>
              </a:spcBef>
              <a:spcAft>
                <a:spcPts val="1000"/>
              </a:spcAft>
              <a:buFontTx/>
              <a:buNone/>
              <a:defRPr sz="1800">
                <a:solidFill>
                  <a:schemeClr val="bg1"/>
                </a:solidFill>
              </a:defRPr>
            </a:lvl4pPr>
            <a:lvl5pPr>
              <a:lnSpc>
                <a:spcPct val="100000"/>
              </a:lnSpc>
              <a:spcBef>
                <a:spcPts val="0"/>
              </a:spcBef>
              <a:spcAft>
                <a:spcPts val="1000"/>
              </a:spcAft>
              <a:buFontTx/>
              <a:buNone/>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 Head Highlight">
    <p:spTree>
      <p:nvGrpSpPr>
        <p:cNvPr id="1" name=""/>
        <p:cNvGrpSpPr/>
        <p:nvPr/>
      </p:nvGrpSpPr>
      <p:grpSpPr>
        <a:xfrm>
          <a:off x="0" y="0"/>
          <a:ext cx="0" cy="0"/>
          <a:chOff x="0" y="0"/>
          <a:chExt cx="0" cy="0"/>
        </a:xfrm>
      </p:grpSpPr>
      <p:sp>
        <p:nvSpPr>
          <p:cNvPr id="7" name="Rectangle 2"/>
          <p:cNvSpPr>
            <a:spLocks noGrp="1" noChangeArrowheads="1"/>
          </p:cNvSpPr>
          <p:nvPr>
            <p:ph type="title" idx="4294967295"/>
          </p:nvPr>
        </p:nvSpPr>
        <p:spPr>
          <a:xfrm>
            <a:off x="477838" y="525463"/>
            <a:ext cx="11173090" cy="750888"/>
          </a:xfr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rtl="0" eaLnBrk="1" fontAlgn="base" hangingPunct="1">
              <a:lnSpc>
                <a:spcPct val="90000"/>
              </a:lnSpc>
              <a:spcBef>
                <a:spcPct val="0"/>
              </a:spcBef>
              <a:spcAft>
                <a:spcPct val="0"/>
              </a:spcAft>
              <a:defRPr lang="en-US" sz="4800" dirty="0" smtClean="0">
                <a:solidFill>
                  <a:srgbClr val="FF9900"/>
                </a:solidFill>
                <a:effectLst>
                  <a:outerShdw blurRad="76200" dist="38100" dir="2700000" algn="tl" rotWithShape="0">
                    <a:prstClr val="black">
                      <a:alpha val="19000"/>
                    </a:prstClr>
                  </a:outerShdw>
                </a:effectLst>
                <a:latin typeface="+mj-lt"/>
                <a:ea typeface="+mj-ea"/>
                <a:cs typeface="+mj-cs"/>
              </a:defRPr>
            </a:lvl1pPr>
          </a:lstStyle>
          <a:p>
            <a:pPr lvl="0" algn="l" rtl="0" eaLnBrk="1" fontAlgn="base" hangingPunct="1">
              <a:lnSpc>
                <a:spcPct val="90000"/>
              </a:lnSpc>
              <a:spcBef>
                <a:spcPct val="0"/>
              </a:spcBef>
              <a:spcAft>
                <a:spcPct val="0"/>
              </a:spcAft>
            </a:pPr>
            <a:endParaRPr lang="en-US" dirty="0" smtClean="0"/>
          </a:p>
        </p:txBody>
      </p:sp>
      <p:sp>
        <p:nvSpPr>
          <p:cNvPr id="3" name="Rectangle 2"/>
          <p:cNvSpPr/>
          <p:nvPr userDrawn="1"/>
        </p:nvSpPr>
        <p:spPr bwMode="auto">
          <a:xfrm>
            <a:off x="3497943" y="1309688"/>
            <a:ext cx="8170182" cy="4510541"/>
          </a:xfrm>
          <a:prstGeom prst="rect">
            <a:avLst/>
          </a:prstGeom>
          <a:solidFill>
            <a:schemeClr val="tx1">
              <a:lumMod val="9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4" name="Text Placeholder 7"/>
          <p:cNvSpPr>
            <a:spLocks noGrp="1"/>
          </p:cNvSpPr>
          <p:nvPr>
            <p:ph type="body" sz="quarter" idx="10" hasCustomPrompt="1"/>
          </p:nvPr>
        </p:nvSpPr>
        <p:spPr>
          <a:xfrm>
            <a:off x="796648" y="1309688"/>
            <a:ext cx="2527123" cy="867930"/>
          </a:xfrm>
        </p:spPr>
        <p:txBody>
          <a:bodyPr/>
          <a:lstStyle>
            <a:lvl1pPr algn="r">
              <a:buNone/>
              <a:defRPr sz="2800">
                <a:solidFill>
                  <a:schemeClr val="accent2"/>
                </a:solidFill>
              </a:defRPr>
            </a:lvl1pPr>
            <a:lvl5pPr>
              <a:defRPr/>
            </a:lvl5pPr>
          </a:lstStyle>
          <a:p>
            <a:pPr lvl="0"/>
            <a:r>
              <a:rPr lang="en-US" dirty="0" smtClean="0"/>
              <a:t>Click to edit sub-header </a:t>
            </a:r>
            <a:endParaRPr lang="en-US" dirty="0"/>
          </a:p>
        </p:txBody>
      </p:sp>
      <p:cxnSp>
        <p:nvCxnSpPr>
          <p:cNvPr id="6" name="Straight Connector 5"/>
          <p:cNvCxnSpPr/>
          <p:nvPr userDrawn="1"/>
        </p:nvCxnSpPr>
        <p:spPr bwMode="auto">
          <a:xfrm rot="5400000">
            <a:off x="1199130" y="3564958"/>
            <a:ext cx="4510541" cy="0"/>
          </a:xfrm>
          <a:prstGeom prst="line">
            <a:avLst/>
          </a:prstGeom>
          <a:solidFill>
            <a:srgbClr val="FFFFFF"/>
          </a:solidFill>
          <a:ln w="38100" cap="flat" cmpd="sng" algn="ctr">
            <a:solidFill>
              <a:schemeClr val="bg2"/>
            </a:solidFill>
            <a:prstDash val="solid"/>
            <a:round/>
            <a:headEnd type="none" w="med" len="med"/>
            <a:tailEnd type="none" w="med" len="med"/>
          </a:ln>
          <a:effectLst/>
        </p:spPr>
      </p:cxnSp>
      <p:sp>
        <p:nvSpPr>
          <p:cNvPr id="8" name="Content Placeholder 2"/>
          <p:cNvSpPr>
            <a:spLocks noGrp="1"/>
          </p:cNvSpPr>
          <p:nvPr>
            <p:ph sz="half" idx="1"/>
          </p:nvPr>
        </p:nvSpPr>
        <p:spPr>
          <a:xfrm>
            <a:off x="3512457" y="1309689"/>
            <a:ext cx="8155668" cy="2267287"/>
          </a:xfrm>
        </p:spPr>
        <p:txBody>
          <a:bodyPr/>
          <a:lstStyle>
            <a:lvl1pPr marL="0" indent="0">
              <a:lnSpc>
                <a:spcPct val="100000"/>
              </a:lnSpc>
              <a:spcBef>
                <a:spcPts val="0"/>
              </a:spcBef>
              <a:spcAft>
                <a:spcPts val="1000"/>
              </a:spcAft>
              <a:buFontTx/>
              <a:buNone/>
              <a:defRPr sz="2800">
                <a:solidFill>
                  <a:schemeClr val="bg1"/>
                </a:solidFill>
                <a:effectLst/>
              </a:defRPr>
            </a:lvl1pPr>
            <a:lvl2pPr>
              <a:lnSpc>
                <a:spcPct val="100000"/>
              </a:lnSpc>
              <a:spcBef>
                <a:spcPts val="0"/>
              </a:spcBef>
              <a:spcAft>
                <a:spcPts val="1000"/>
              </a:spcAft>
              <a:buFontTx/>
              <a:buNone/>
              <a:defRPr sz="2400">
                <a:solidFill>
                  <a:schemeClr val="bg1"/>
                </a:solidFill>
              </a:defRPr>
            </a:lvl2pPr>
            <a:lvl3pPr>
              <a:lnSpc>
                <a:spcPct val="100000"/>
              </a:lnSpc>
              <a:spcBef>
                <a:spcPts val="0"/>
              </a:spcBef>
              <a:spcAft>
                <a:spcPts val="1000"/>
              </a:spcAft>
              <a:buFontTx/>
              <a:buNone/>
              <a:defRPr sz="2000">
                <a:solidFill>
                  <a:schemeClr val="bg1"/>
                </a:solidFill>
              </a:defRPr>
            </a:lvl3pPr>
            <a:lvl4pPr>
              <a:lnSpc>
                <a:spcPct val="100000"/>
              </a:lnSpc>
              <a:spcBef>
                <a:spcPts val="0"/>
              </a:spcBef>
              <a:spcAft>
                <a:spcPts val="1000"/>
              </a:spcAft>
              <a:buFontTx/>
              <a:buNone/>
              <a:defRPr sz="1800">
                <a:solidFill>
                  <a:schemeClr val="bg1"/>
                </a:solidFill>
              </a:defRPr>
            </a:lvl4pPr>
            <a:lvl5pPr>
              <a:lnSpc>
                <a:spcPct val="100000"/>
              </a:lnSpc>
              <a:spcBef>
                <a:spcPts val="0"/>
              </a:spcBef>
              <a:spcAft>
                <a:spcPts val="1000"/>
              </a:spcAft>
              <a:buFontTx/>
              <a:buNone/>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Rectangle 6"/>
          <p:cNvSpPr>
            <a:spLocks noGrp="1" noChangeArrowheads="1"/>
          </p:cNvSpPr>
          <p:nvPr>
            <p:ph type="subTitle" idx="4294967295" hasCustomPrompt="1"/>
          </p:nvPr>
        </p:nvSpPr>
        <p:spPr>
          <a:xfrm>
            <a:off x="1447423" y="3630068"/>
            <a:ext cx="7184213" cy="576172"/>
          </a:xfrm>
          <a:noFill/>
        </p:spPr>
        <p:txBody>
          <a:bodyPr/>
          <a:lstStyle>
            <a:lvl1pPr marL="447675" indent="-447675" eaLnBrk="0" hangingPunct="0">
              <a:lnSpc>
                <a:spcPct val="90000"/>
              </a:lnSpc>
              <a:spcBef>
                <a:spcPct val="30000"/>
              </a:spcBef>
              <a:buClr>
                <a:srgbClr val="8B9DA7"/>
              </a:buClr>
              <a:buFont typeface="Times" pitchFamily="1" charset="0"/>
              <a:buBlip>
                <a:blip r:embed="rId2"/>
              </a:buBlip>
              <a:defRPr>
                <a:effectLst/>
              </a:defRPr>
            </a:lvl1pPr>
          </a:lstStyle>
          <a:p>
            <a:pPr lvl="0"/>
            <a:r>
              <a:rPr lang="en-US" dirty="0" smtClean="0"/>
              <a:t>Click to add text</a:t>
            </a:r>
          </a:p>
          <a:p>
            <a:pPr lvl="0"/>
            <a:endParaRPr lang="en-US" dirty="0" smtClean="0"/>
          </a:p>
        </p:txBody>
      </p:sp>
      <p:sp>
        <p:nvSpPr>
          <p:cNvPr id="17" name="Text Placeholder 16"/>
          <p:cNvSpPr>
            <a:spLocks noGrp="1"/>
          </p:cNvSpPr>
          <p:nvPr>
            <p:ph type="body" sz="quarter" idx="10"/>
          </p:nvPr>
        </p:nvSpPr>
        <p:spPr>
          <a:xfrm>
            <a:off x="1355159" y="1794828"/>
            <a:ext cx="9614783" cy="1421928"/>
          </a:xfrm>
        </p:spPr>
        <p:txBody>
          <a:bodyPr/>
          <a:lstStyle>
            <a:lvl1pPr>
              <a:buNone/>
              <a:defRPr lang="en-US" sz="9600" i="1" dirty="0" smtClean="0">
                <a:solidFill>
                  <a:schemeClr val="bg1">
                    <a:lumMod val="40000"/>
                    <a:lumOff val="60000"/>
                  </a:schemeClr>
                </a:solidFill>
                <a:effectLst/>
              </a:defRPr>
            </a:lvl1pPr>
          </a:lstStyle>
          <a:p>
            <a:pPr lvl="0"/>
            <a:endParaRPr lang="en-US" dirty="0" smtClean="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77838" y="525463"/>
            <a:ext cx="11350843"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endParaRPr lang="en-US" dirty="0" smtClean="0"/>
          </a:p>
        </p:txBody>
      </p:sp>
      <p:sp>
        <p:nvSpPr>
          <p:cNvPr id="1032" name="Rectangle 8"/>
          <p:cNvSpPr>
            <a:spLocks noGrp="1" noChangeArrowheads="1"/>
          </p:cNvSpPr>
          <p:nvPr>
            <p:ph type="body" idx="1"/>
          </p:nvPr>
        </p:nvSpPr>
        <p:spPr bwMode="auto">
          <a:xfrm>
            <a:off x="782638" y="1309688"/>
            <a:ext cx="11255619" cy="2214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dirty="0" smtClean="0"/>
              <a:t>Click to edit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9" name="Picture 8" descr="Gamefest2010_LogoFNL.png"/>
          <p:cNvPicPr>
            <a:picLocks noChangeAspect="1"/>
          </p:cNvPicPr>
          <p:nvPr/>
        </p:nvPicPr>
        <p:blipFill>
          <a:blip r:embed="rId15" cstate="print"/>
          <a:stretch>
            <a:fillRect/>
          </a:stretch>
        </p:blipFill>
        <p:spPr>
          <a:xfrm>
            <a:off x="9848950" y="5926716"/>
            <a:ext cx="1819175" cy="564572"/>
          </a:xfrm>
          <a:prstGeom prst="rect">
            <a:avLst/>
          </a:prstGeom>
        </p:spPr>
      </p:pic>
    </p:spTree>
  </p:cSld>
  <p:clrMap bg1="dk2" tx1="lt1" bg2="dk1" tx2="lt2" accent1="accent1" accent2="accent2" accent3="accent3" accent4="accent4" accent5="accent5" accent6="accent6" hlink="hlink" folHlink="folHlink"/>
  <p:sldLayoutIdLst>
    <p:sldLayoutId id="2147483788" r:id="rId1"/>
    <p:sldLayoutId id="2147483785" r:id="rId2"/>
    <p:sldLayoutId id="2147483793" r:id="rId3"/>
    <p:sldLayoutId id="2147483790" r:id="rId4"/>
    <p:sldLayoutId id="2147483786" r:id="rId5"/>
    <p:sldLayoutId id="2147483791" r:id="rId6"/>
    <p:sldLayoutId id="2147483792" r:id="rId7"/>
    <p:sldLayoutId id="2147483794" r:id="rId8"/>
    <p:sldLayoutId id="2147483787" r:id="rId9"/>
    <p:sldLayoutId id="2147483795" r:id="rId10"/>
    <p:sldLayoutId id="2147483797" r:id="rId11"/>
    <p:sldLayoutId id="2147483799" r:id="rId12"/>
  </p:sldLayoutIdLst>
  <p:transition/>
  <p:timing>
    <p:tnLst>
      <p:par>
        <p:cTn id="1" dur="indefinite" restart="never" nodeType="tmRoot"/>
      </p:par>
    </p:tnLst>
  </p:timing>
  <p:txStyles>
    <p:titleStyle>
      <a:lvl1pPr algn="l" rtl="0" eaLnBrk="1" fontAlgn="base" hangingPunct="1">
        <a:lnSpc>
          <a:spcPct val="90000"/>
        </a:lnSpc>
        <a:spcBef>
          <a:spcPct val="0"/>
        </a:spcBef>
        <a:spcAft>
          <a:spcPct val="0"/>
        </a:spcAft>
        <a:defRPr sz="4800">
          <a:solidFill>
            <a:srgbClr val="FF9900"/>
          </a:solidFill>
          <a:effectLst>
            <a:outerShdw blurRad="76200" dist="38100" dir="2700000" algn="tl" rotWithShape="0">
              <a:prstClr val="black">
                <a:alpha val="19000"/>
              </a:prstClr>
            </a:outerShdw>
          </a:effectLst>
          <a:latin typeface="+mj-lt"/>
          <a:ea typeface="+mj-ea"/>
          <a:cs typeface="+mj-cs"/>
        </a:defRPr>
      </a:lvl1pPr>
      <a:lvl2pPr algn="l" rtl="0" eaLnBrk="1" fontAlgn="base" hangingPunct="1">
        <a:lnSpc>
          <a:spcPct val="90000"/>
        </a:lnSpc>
        <a:spcBef>
          <a:spcPct val="0"/>
        </a:spcBef>
        <a:spcAft>
          <a:spcPct val="0"/>
        </a:spcAft>
        <a:defRPr sz="4800">
          <a:solidFill>
            <a:srgbClr val="F4793A"/>
          </a:solidFill>
          <a:effectLst>
            <a:outerShdw blurRad="38100" dist="38100" dir="2700000" algn="tl">
              <a:srgbClr val="000000"/>
            </a:outerShdw>
          </a:effectLst>
          <a:latin typeface="Trebuchet MS" pitchFamily="34" charset="0"/>
        </a:defRPr>
      </a:lvl2pPr>
      <a:lvl3pPr algn="l" rtl="0" eaLnBrk="1" fontAlgn="base" hangingPunct="1">
        <a:lnSpc>
          <a:spcPct val="90000"/>
        </a:lnSpc>
        <a:spcBef>
          <a:spcPct val="0"/>
        </a:spcBef>
        <a:spcAft>
          <a:spcPct val="0"/>
        </a:spcAft>
        <a:defRPr sz="4800">
          <a:solidFill>
            <a:srgbClr val="F4793A"/>
          </a:solidFill>
          <a:effectLst>
            <a:outerShdw blurRad="38100" dist="38100" dir="2700000" algn="tl">
              <a:srgbClr val="000000"/>
            </a:outerShdw>
          </a:effectLst>
          <a:latin typeface="Trebuchet MS" pitchFamily="34" charset="0"/>
        </a:defRPr>
      </a:lvl3pPr>
      <a:lvl4pPr algn="l" rtl="0" eaLnBrk="1" fontAlgn="base" hangingPunct="1">
        <a:lnSpc>
          <a:spcPct val="90000"/>
        </a:lnSpc>
        <a:spcBef>
          <a:spcPct val="0"/>
        </a:spcBef>
        <a:spcAft>
          <a:spcPct val="0"/>
        </a:spcAft>
        <a:defRPr sz="4800">
          <a:solidFill>
            <a:srgbClr val="F4793A"/>
          </a:solidFill>
          <a:effectLst>
            <a:outerShdw blurRad="38100" dist="38100" dir="2700000" algn="tl">
              <a:srgbClr val="000000"/>
            </a:outerShdw>
          </a:effectLst>
          <a:latin typeface="Trebuchet MS" pitchFamily="34" charset="0"/>
        </a:defRPr>
      </a:lvl4pPr>
      <a:lvl5pPr algn="l" rtl="0" eaLnBrk="1" fontAlgn="base" hangingPunct="1">
        <a:lnSpc>
          <a:spcPct val="90000"/>
        </a:lnSpc>
        <a:spcBef>
          <a:spcPct val="0"/>
        </a:spcBef>
        <a:spcAft>
          <a:spcPct val="0"/>
        </a:spcAft>
        <a:defRPr sz="4800">
          <a:solidFill>
            <a:srgbClr val="F4793A"/>
          </a:solidFill>
          <a:effectLst>
            <a:outerShdw blurRad="38100" dist="38100" dir="2700000" algn="tl">
              <a:srgbClr val="000000"/>
            </a:outerShdw>
          </a:effectLst>
          <a:latin typeface="Trebuchet MS" pitchFamily="34" charset="0"/>
        </a:defRPr>
      </a:lvl5pPr>
      <a:lvl6pPr marL="457200" algn="l" rtl="0" eaLnBrk="1" fontAlgn="base" hangingPunct="1">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6pPr>
      <a:lvl7pPr marL="914400" algn="l" rtl="0" eaLnBrk="1" fontAlgn="base" hangingPunct="1">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7pPr>
      <a:lvl8pPr marL="1371600" algn="l" rtl="0" eaLnBrk="1" fontAlgn="base" hangingPunct="1">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8pPr>
      <a:lvl9pPr marL="1828800" algn="l" rtl="0" eaLnBrk="1" fontAlgn="base" hangingPunct="1">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9pPr>
    </p:titleStyle>
    <p:bodyStyle>
      <a:lvl1pPr marL="447675" indent="-447675" algn="l" rtl="0" eaLnBrk="1" fontAlgn="base" hangingPunct="1">
        <a:lnSpc>
          <a:spcPct val="90000"/>
        </a:lnSpc>
        <a:spcBef>
          <a:spcPct val="30000"/>
        </a:spcBef>
        <a:spcAft>
          <a:spcPct val="0"/>
        </a:spcAft>
        <a:buClr>
          <a:srgbClr val="8B9DA7"/>
        </a:buClr>
        <a:buFont typeface="Times" pitchFamily="1" charset="0"/>
        <a:buBlip>
          <a:blip r:embed="rId16"/>
        </a:buBlip>
        <a:defRPr sz="3200">
          <a:solidFill>
            <a:schemeClr val="bg1"/>
          </a:solidFill>
          <a:effectLst/>
          <a:latin typeface="+mn-lt"/>
          <a:ea typeface="+mn-ea"/>
          <a:cs typeface="+mn-cs"/>
        </a:defRPr>
      </a:lvl1pPr>
      <a:lvl2pPr marL="858838" indent="-409575" algn="l" rtl="0" eaLnBrk="1" fontAlgn="base" hangingPunct="1">
        <a:lnSpc>
          <a:spcPct val="90000"/>
        </a:lnSpc>
        <a:spcBef>
          <a:spcPct val="30000"/>
        </a:spcBef>
        <a:spcAft>
          <a:spcPct val="0"/>
        </a:spcAft>
        <a:buClr>
          <a:srgbClr val="8B9DA7"/>
        </a:buClr>
        <a:buFont typeface="Times" pitchFamily="1" charset="0"/>
        <a:buBlip>
          <a:blip r:embed="rId16"/>
        </a:buBlip>
        <a:defRPr sz="2800">
          <a:solidFill>
            <a:schemeClr val="bg1"/>
          </a:solidFill>
          <a:effectLst/>
          <a:latin typeface="+mn-lt"/>
        </a:defRPr>
      </a:lvl2pPr>
      <a:lvl3pPr marL="1262063" indent="-401638" algn="l" rtl="0" eaLnBrk="1" fontAlgn="base" hangingPunct="1">
        <a:lnSpc>
          <a:spcPct val="90000"/>
        </a:lnSpc>
        <a:spcBef>
          <a:spcPct val="30000"/>
        </a:spcBef>
        <a:spcAft>
          <a:spcPct val="0"/>
        </a:spcAft>
        <a:buClr>
          <a:srgbClr val="8B9DA7"/>
        </a:buClr>
        <a:buFont typeface="Times" pitchFamily="1" charset="0"/>
        <a:buBlip>
          <a:blip r:embed="rId16"/>
        </a:buBlip>
        <a:defRPr sz="2400">
          <a:solidFill>
            <a:schemeClr val="bg1"/>
          </a:solidFill>
          <a:effectLst/>
          <a:latin typeface="+mn-lt"/>
        </a:defRPr>
      </a:lvl3pPr>
      <a:lvl4pPr marL="1600200" indent="-336550" algn="l" rtl="0" eaLnBrk="1" fontAlgn="base" hangingPunct="1">
        <a:lnSpc>
          <a:spcPct val="90000"/>
        </a:lnSpc>
        <a:spcBef>
          <a:spcPct val="30000"/>
        </a:spcBef>
        <a:spcAft>
          <a:spcPct val="0"/>
        </a:spcAft>
        <a:buClr>
          <a:srgbClr val="8B9DA7"/>
        </a:buClr>
        <a:buFont typeface="Times" pitchFamily="1" charset="0"/>
        <a:buBlip>
          <a:blip r:embed="rId16"/>
        </a:buBlip>
        <a:defRPr sz="2000">
          <a:solidFill>
            <a:schemeClr val="bg1"/>
          </a:solidFill>
          <a:effectLst/>
          <a:latin typeface="+mn-lt"/>
        </a:defRPr>
      </a:lvl4pPr>
      <a:lvl5pPr marL="1947863" indent="-346075" algn="l" rtl="0" eaLnBrk="1" fontAlgn="base" hangingPunct="1">
        <a:lnSpc>
          <a:spcPct val="90000"/>
        </a:lnSpc>
        <a:spcBef>
          <a:spcPct val="30000"/>
        </a:spcBef>
        <a:spcAft>
          <a:spcPct val="0"/>
        </a:spcAft>
        <a:buClr>
          <a:srgbClr val="8B9DA7"/>
        </a:buClr>
        <a:buFont typeface="Times" pitchFamily="1" charset="0"/>
        <a:buBlip>
          <a:blip r:embed="rId16"/>
        </a:buBlip>
        <a:defRPr sz="2000">
          <a:solidFill>
            <a:schemeClr val="bg1"/>
          </a:solidFill>
          <a:effectLst/>
          <a:latin typeface="+mn-lt"/>
        </a:defRPr>
      </a:lvl5pPr>
      <a:lvl6pPr marL="2405063" indent="-346075" algn="l" rtl="0" eaLnBrk="1" fontAlgn="base" hangingPunct="1">
        <a:lnSpc>
          <a:spcPct val="90000"/>
        </a:lnSpc>
        <a:spcBef>
          <a:spcPct val="30000"/>
        </a:spcBef>
        <a:spcAft>
          <a:spcPct val="0"/>
        </a:spcAft>
        <a:buClr>
          <a:schemeClr val="tx2"/>
        </a:buClr>
        <a:buFont typeface="Wingdings 2" pitchFamily="18" charset="2"/>
        <a:buBlip>
          <a:blip r:embed="rId17"/>
        </a:buBlip>
        <a:defRPr sz="2000">
          <a:solidFill>
            <a:schemeClr val="tx1"/>
          </a:solidFill>
          <a:effectLst>
            <a:outerShdw blurRad="38100" dist="38100" dir="2700000" algn="tl">
              <a:srgbClr val="000000"/>
            </a:outerShdw>
          </a:effectLst>
          <a:latin typeface="+mn-lt"/>
        </a:defRPr>
      </a:lvl6pPr>
      <a:lvl7pPr marL="2862263" indent="-346075" algn="l" rtl="0" eaLnBrk="1" fontAlgn="base" hangingPunct="1">
        <a:lnSpc>
          <a:spcPct val="90000"/>
        </a:lnSpc>
        <a:spcBef>
          <a:spcPct val="30000"/>
        </a:spcBef>
        <a:spcAft>
          <a:spcPct val="0"/>
        </a:spcAft>
        <a:buClr>
          <a:schemeClr val="tx2"/>
        </a:buClr>
        <a:buFont typeface="Wingdings 2" pitchFamily="18" charset="2"/>
        <a:buBlip>
          <a:blip r:embed="rId17"/>
        </a:buBlip>
        <a:defRPr sz="2000">
          <a:solidFill>
            <a:schemeClr val="tx1"/>
          </a:solidFill>
          <a:effectLst>
            <a:outerShdw blurRad="38100" dist="38100" dir="2700000" algn="tl">
              <a:srgbClr val="000000"/>
            </a:outerShdw>
          </a:effectLst>
          <a:latin typeface="+mn-lt"/>
        </a:defRPr>
      </a:lvl7pPr>
      <a:lvl8pPr marL="3319463" indent="-346075" algn="l" rtl="0" eaLnBrk="1" fontAlgn="base" hangingPunct="1">
        <a:lnSpc>
          <a:spcPct val="90000"/>
        </a:lnSpc>
        <a:spcBef>
          <a:spcPct val="30000"/>
        </a:spcBef>
        <a:spcAft>
          <a:spcPct val="0"/>
        </a:spcAft>
        <a:buClr>
          <a:schemeClr val="tx2"/>
        </a:buClr>
        <a:buFont typeface="Wingdings 2" pitchFamily="18" charset="2"/>
        <a:buBlip>
          <a:blip r:embed="rId17"/>
        </a:buBlip>
        <a:defRPr sz="2000">
          <a:solidFill>
            <a:schemeClr val="tx1"/>
          </a:solidFill>
          <a:effectLst>
            <a:outerShdw blurRad="38100" dist="38100" dir="2700000" algn="tl">
              <a:srgbClr val="000000"/>
            </a:outerShdw>
          </a:effectLst>
          <a:latin typeface="+mn-lt"/>
        </a:defRPr>
      </a:lvl8pPr>
      <a:lvl9pPr marL="3776663" indent="-346075" algn="l" rtl="0" eaLnBrk="1" fontAlgn="base" hangingPunct="1">
        <a:lnSpc>
          <a:spcPct val="90000"/>
        </a:lnSpc>
        <a:spcBef>
          <a:spcPct val="30000"/>
        </a:spcBef>
        <a:spcAft>
          <a:spcPct val="0"/>
        </a:spcAft>
        <a:buClr>
          <a:schemeClr val="tx2"/>
        </a:buClr>
        <a:buFont typeface="Wingdings 2" pitchFamily="18" charset="2"/>
        <a:buBlip>
          <a:blip r:embed="rId17"/>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jpeg"/></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97237948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Driver Optional Features</a:t>
            </a:r>
            <a:endParaRPr lang="en-US" dirty="0"/>
          </a:p>
        </p:txBody>
      </p:sp>
      <p:sp>
        <p:nvSpPr>
          <p:cNvPr id="5" name="Text Placeholder 4"/>
          <p:cNvSpPr>
            <a:spLocks noGrp="1"/>
          </p:cNvSpPr>
          <p:nvPr>
            <p:ph type="body" idx="4294967295"/>
          </p:nvPr>
        </p:nvSpPr>
        <p:spPr>
          <a:xfrm>
            <a:off x="782638" y="1309688"/>
            <a:ext cx="11211180" cy="5047536"/>
          </a:xfrm>
        </p:spPr>
        <p:txBody>
          <a:bodyPr/>
          <a:lstStyle/>
          <a:p>
            <a:pPr>
              <a:lnSpc>
                <a:spcPct val="80000"/>
              </a:lnSpc>
            </a:pPr>
            <a:r>
              <a:rPr lang="en-US" sz="2800" dirty="0" smtClean="0"/>
              <a:t>Devices can expose some new </a:t>
            </a:r>
            <a:r>
              <a:rPr lang="en-US" sz="2800" b="1" dirty="0" smtClean="0">
                <a:latin typeface="Courier New" pitchFamily="49" charset="0"/>
                <a:cs typeface="Courier New" pitchFamily="49" charset="0"/>
              </a:rPr>
              <a:t>DXGI_FORMAT</a:t>
            </a:r>
            <a:r>
              <a:rPr lang="en-US" sz="2800" dirty="0" smtClean="0"/>
              <a:t>s</a:t>
            </a:r>
          </a:p>
          <a:p>
            <a:pPr lvl="1">
              <a:lnSpc>
                <a:spcPct val="80000"/>
              </a:lnSpc>
            </a:pPr>
            <a:r>
              <a:rPr lang="en-US" sz="2400" b="1" dirty="0" smtClean="0">
                <a:latin typeface="Courier New" pitchFamily="49" charset="0"/>
                <a:cs typeface="Courier New" pitchFamily="49" charset="0"/>
              </a:rPr>
              <a:t>ID3D11Device::</a:t>
            </a:r>
            <a:r>
              <a:rPr lang="en-US" sz="2400" b="1" dirty="0" err="1" smtClean="0">
                <a:latin typeface="Courier New" pitchFamily="49" charset="0"/>
                <a:cs typeface="Courier New" pitchFamily="49" charset="0"/>
              </a:rPr>
              <a:t>CheckFormatSupport</a:t>
            </a:r>
            <a:endParaRPr lang="en-US" sz="2400" b="1" dirty="0" smtClean="0">
              <a:latin typeface="Courier New" pitchFamily="49" charset="0"/>
              <a:cs typeface="Courier New" pitchFamily="49" charset="0"/>
            </a:endParaRPr>
          </a:p>
          <a:p>
            <a:pPr>
              <a:lnSpc>
                <a:spcPct val="80000"/>
              </a:lnSpc>
            </a:pPr>
            <a:r>
              <a:rPr lang="en-US" sz="2800" dirty="0" smtClean="0"/>
              <a:t>BGRA (</a:t>
            </a:r>
            <a:r>
              <a:rPr lang="en-US" sz="2800" b="1" dirty="0" smtClean="0">
                <a:latin typeface="Courier New" pitchFamily="49" charset="0"/>
                <a:cs typeface="Courier New" pitchFamily="49" charset="0"/>
              </a:rPr>
              <a:t>B8G8R8*8</a:t>
            </a:r>
            <a:r>
              <a:rPr lang="en-US" sz="2800" dirty="0" smtClean="0"/>
              <a:t>) formats</a:t>
            </a:r>
          </a:p>
          <a:p>
            <a:pPr lvl="2">
              <a:lnSpc>
                <a:spcPct val="80000"/>
              </a:lnSpc>
              <a:buNone/>
            </a:pPr>
            <a:r>
              <a:rPr lang="en-US" sz="2000" dirty="0" smtClean="0"/>
              <a:t>required for 9_1, 9_2, 9_3 and 11_0</a:t>
            </a:r>
          </a:p>
          <a:p>
            <a:pPr lvl="2">
              <a:lnSpc>
                <a:spcPct val="80000"/>
              </a:lnSpc>
              <a:buNone/>
            </a:pPr>
            <a:r>
              <a:rPr lang="en-US" sz="2000" dirty="0" smtClean="0"/>
              <a:t>optional for 10_0 / 10_1</a:t>
            </a:r>
          </a:p>
          <a:p>
            <a:pPr>
              <a:lnSpc>
                <a:spcPct val="80000"/>
              </a:lnSpc>
            </a:pPr>
            <a:r>
              <a:rPr lang="en-US" sz="2800" dirty="0" smtClean="0"/>
              <a:t>10:10:10:2 X2 biased High Color mode (</a:t>
            </a:r>
            <a:r>
              <a:rPr lang="en-US" sz="2800" b="1" dirty="0" smtClean="0">
                <a:latin typeface="Courier New" pitchFamily="49" charset="0"/>
                <a:cs typeface="Courier New" pitchFamily="49" charset="0"/>
              </a:rPr>
              <a:t>R10G10B10_XR_BIAS_X2_A2_UNORM)</a:t>
            </a:r>
            <a:endParaRPr lang="en-US" sz="2800" dirty="0" smtClean="0"/>
          </a:p>
          <a:p>
            <a:pPr lvl="2">
              <a:lnSpc>
                <a:spcPct val="80000"/>
              </a:lnSpc>
              <a:buNone/>
            </a:pPr>
            <a:r>
              <a:rPr lang="en-US" sz="2000" dirty="0" smtClean="0"/>
              <a:t>required for 11_0</a:t>
            </a:r>
          </a:p>
          <a:p>
            <a:pPr lvl="2">
              <a:lnSpc>
                <a:spcPct val="80000"/>
              </a:lnSpc>
              <a:buNone/>
            </a:pPr>
            <a:r>
              <a:rPr lang="en-US" sz="2000" dirty="0" smtClean="0"/>
              <a:t>optional for 10_0 / 10_1</a:t>
            </a:r>
          </a:p>
          <a:p>
            <a:pPr lvl="2">
              <a:lnSpc>
                <a:spcPct val="80000"/>
              </a:lnSpc>
              <a:buNone/>
            </a:pPr>
            <a:r>
              <a:rPr lang="en-US" sz="2000" dirty="0" smtClean="0"/>
              <a:t>not available for 9_1, 9_2, or 9_3</a:t>
            </a:r>
          </a:p>
          <a:p>
            <a:pPr>
              <a:lnSpc>
                <a:spcPct val="80000"/>
              </a:lnSpc>
            </a:pPr>
            <a:r>
              <a:rPr lang="en-US" sz="2800" dirty="0" smtClean="0"/>
              <a:t>Majority of format support is defined by feature level</a:t>
            </a:r>
          </a:p>
          <a:p>
            <a:pPr lvl="1">
              <a:lnSpc>
                <a:spcPct val="80000"/>
              </a:lnSpc>
              <a:buNone/>
            </a:pPr>
            <a:r>
              <a:rPr lang="en-US" sz="2000" dirty="0" smtClean="0"/>
              <a:t>Detailed in the DXGI Programmer’s Guide in the Windows Graphics documentation</a:t>
            </a:r>
          </a:p>
          <a:p>
            <a:pPr lvl="2">
              <a:lnSpc>
                <a:spcPct val="80000"/>
              </a:lnSpc>
              <a:buNone/>
            </a:pPr>
            <a:endParaRPr lang="en-US" sz="2000" dirty="0" smtClean="0"/>
          </a:p>
        </p:txBody>
      </p:sp>
    </p:spTree>
    <p:extLst>
      <p:ext uri="{BB962C8B-B14F-4D97-AF65-F5344CB8AC3E}">
        <p14:creationId xmlns="" xmlns:p14="http://schemas.microsoft.com/office/powerpoint/2010/main" val="163226807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smtClean="0"/>
              <a:t>Driver Optional Features</a:t>
            </a:r>
            <a:endParaRPr lang="en-US" dirty="0"/>
          </a:p>
        </p:txBody>
      </p:sp>
      <p:sp>
        <p:nvSpPr>
          <p:cNvPr id="5" name="Text Placeholder 4"/>
          <p:cNvSpPr>
            <a:spLocks noGrp="1"/>
          </p:cNvSpPr>
          <p:nvPr>
            <p:ph type="body" idx="4294967295"/>
          </p:nvPr>
        </p:nvSpPr>
        <p:spPr>
          <a:xfrm>
            <a:off x="782638" y="1309688"/>
            <a:ext cx="11211180" cy="4395049"/>
          </a:xfrm>
        </p:spPr>
        <p:txBody>
          <a:bodyPr/>
          <a:lstStyle/>
          <a:p>
            <a:r>
              <a:rPr lang="en-US" sz="2800" dirty="0" smtClean="0"/>
              <a:t>DirectX 11 drivers can support four optional features</a:t>
            </a:r>
          </a:p>
          <a:p>
            <a:pPr lvl="1"/>
            <a:r>
              <a:rPr lang="en-US" sz="2400" b="1" dirty="0" smtClean="0">
                <a:latin typeface="Courier New" pitchFamily="49" charset="0"/>
                <a:cs typeface="Courier New" pitchFamily="49" charset="0"/>
              </a:rPr>
              <a:t>ID3D11Device::</a:t>
            </a:r>
            <a:r>
              <a:rPr lang="en-US" sz="2400" b="1" dirty="0" err="1" smtClean="0">
                <a:latin typeface="Courier New" pitchFamily="49" charset="0"/>
                <a:cs typeface="Courier New" pitchFamily="49" charset="0"/>
              </a:rPr>
              <a:t>CheckFeatureSupport</a:t>
            </a:r>
            <a:endParaRPr lang="en-US" sz="2400" b="1" dirty="0" smtClean="0">
              <a:latin typeface="Courier New" pitchFamily="49" charset="0"/>
              <a:cs typeface="Courier New" pitchFamily="49" charset="0"/>
            </a:endParaRPr>
          </a:p>
          <a:p>
            <a:r>
              <a:rPr lang="en-US" sz="2800" dirty="0" err="1" smtClean="0"/>
              <a:t>DirectCompute</a:t>
            </a:r>
            <a:endParaRPr lang="en-US" sz="2800" dirty="0" smtClean="0"/>
          </a:p>
          <a:p>
            <a:pPr lvl="1"/>
            <a:r>
              <a:rPr lang="en-US" sz="2400" b="1" dirty="0" smtClean="0">
                <a:latin typeface="Courier New" pitchFamily="49" charset="0"/>
                <a:cs typeface="Courier New" pitchFamily="49" charset="0"/>
              </a:rPr>
              <a:t>D3D_FEATURE_LEVEL_10_0 </a:t>
            </a:r>
            <a:r>
              <a:rPr lang="en-US" sz="2400" dirty="0" smtClean="0"/>
              <a:t>/ </a:t>
            </a:r>
            <a:r>
              <a:rPr lang="en-US" sz="2400" b="1" dirty="0" smtClean="0">
                <a:latin typeface="Courier New" pitchFamily="49" charset="0"/>
                <a:cs typeface="Courier New" pitchFamily="49" charset="0"/>
              </a:rPr>
              <a:t>10_1 </a:t>
            </a:r>
            <a:r>
              <a:rPr lang="en-US" sz="2400" dirty="0" smtClean="0"/>
              <a:t>support for CS 4.x is optional</a:t>
            </a:r>
          </a:p>
          <a:p>
            <a:pPr lvl="2">
              <a:buNone/>
            </a:pPr>
            <a:r>
              <a:rPr lang="en-US" dirty="0" smtClean="0"/>
              <a:t>CS 5.0 is required for </a:t>
            </a:r>
            <a:r>
              <a:rPr lang="en-US" b="1" dirty="0" smtClean="0">
                <a:latin typeface="Courier New" pitchFamily="49" charset="0"/>
                <a:cs typeface="Courier New" pitchFamily="49" charset="0"/>
              </a:rPr>
              <a:t>D3D_FEATURE_LEVEL_11_0</a:t>
            </a:r>
            <a:endParaRPr lang="en-US" dirty="0" smtClean="0"/>
          </a:p>
          <a:p>
            <a:r>
              <a:rPr lang="en-US" sz="2800" dirty="0" smtClean="0"/>
              <a:t>Double-precision </a:t>
            </a:r>
            <a:r>
              <a:rPr lang="en-US" sz="2800" dirty="0" err="1" smtClean="0"/>
              <a:t>shader</a:t>
            </a:r>
            <a:r>
              <a:rPr lang="en-US" sz="2800" dirty="0" smtClean="0"/>
              <a:t> support is optional</a:t>
            </a:r>
          </a:p>
          <a:p>
            <a:r>
              <a:rPr lang="en-US" sz="2800" dirty="0" smtClean="0"/>
              <a:t>Multithreading Driver support is optional</a:t>
            </a:r>
          </a:p>
          <a:p>
            <a:pPr lvl="1"/>
            <a:r>
              <a:rPr lang="en-US" sz="2400" dirty="0" smtClean="0"/>
              <a:t>Concurrent object creation</a:t>
            </a:r>
          </a:p>
          <a:p>
            <a:pPr lvl="1"/>
            <a:r>
              <a:rPr lang="en-US" sz="2400" dirty="0" smtClean="0"/>
              <a:t>Command lists</a:t>
            </a:r>
          </a:p>
        </p:txBody>
      </p:sp>
    </p:spTree>
    <p:extLst>
      <p:ext uri="{BB962C8B-B14F-4D97-AF65-F5344CB8AC3E}">
        <p14:creationId xmlns="" xmlns:p14="http://schemas.microsoft.com/office/powerpoint/2010/main" val="228422008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82638" y="1482462"/>
            <a:ext cx="8495982" cy="1541625"/>
            <a:chOff x="1927779" y="992767"/>
            <a:chExt cx="8495982" cy="1541625"/>
          </a:xfrm>
        </p:grpSpPr>
        <p:sp>
          <p:nvSpPr>
            <p:cNvPr id="7" name="Freeform 6"/>
            <p:cNvSpPr/>
            <p:nvPr/>
          </p:nvSpPr>
          <p:spPr>
            <a:xfrm>
              <a:off x="2752732" y="992767"/>
              <a:ext cx="7671029" cy="1541592"/>
            </a:xfrm>
            <a:custGeom>
              <a:avLst/>
              <a:gdLst>
                <a:gd name="connsiteX0" fmla="*/ 0 w 7671029"/>
                <a:gd name="connsiteY0" fmla="*/ 0 h 1541590"/>
                <a:gd name="connsiteX1" fmla="*/ 6900234 w 7671029"/>
                <a:gd name="connsiteY1" fmla="*/ 0 h 1541590"/>
                <a:gd name="connsiteX2" fmla="*/ 7671029 w 7671029"/>
                <a:gd name="connsiteY2" fmla="*/ 770795 h 1541590"/>
                <a:gd name="connsiteX3" fmla="*/ 6900234 w 7671029"/>
                <a:gd name="connsiteY3" fmla="*/ 1541590 h 1541590"/>
                <a:gd name="connsiteX4" fmla="*/ 0 w 7671029"/>
                <a:gd name="connsiteY4" fmla="*/ 1541590 h 1541590"/>
                <a:gd name="connsiteX5" fmla="*/ 0 w 7671029"/>
                <a:gd name="connsiteY5" fmla="*/ 0 h 154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1029" h="1541590">
                  <a:moveTo>
                    <a:pt x="7671029" y="1541589"/>
                  </a:moveTo>
                  <a:lnTo>
                    <a:pt x="770795" y="1541589"/>
                  </a:lnTo>
                  <a:lnTo>
                    <a:pt x="0" y="770795"/>
                  </a:lnTo>
                  <a:lnTo>
                    <a:pt x="770795" y="1"/>
                  </a:lnTo>
                  <a:lnTo>
                    <a:pt x="7671029" y="1"/>
                  </a:lnTo>
                  <a:lnTo>
                    <a:pt x="7671029" y="1541589"/>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065199" tIns="80011" rIns="149352" bIns="80011" numCol="1" spcCol="1270" anchor="ctr" anchorCtr="0">
              <a:noAutofit/>
            </a:bodyPr>
            <a:lstStyle/>
            <a:p>
              <a:pPr lvl="0" algn="l" defTabSz="933450" rtl="0">
                <a:lnSpc>
                  <a:spcPct val="90000"/>
                </a:lnSpc>
                <a:spcBef>
                  <a:spcPct val="0"/>
                </a:spcBef>
                <a:spcAft>
                  <a:spcPct val="35000"/>
                </a:spcAft>
              </a:pPr>
              <a:r>
                <a:rPr lang="fr-FR" sz="2100" kern="1200" dirty="0" smtClean="0">
                  <a:solidFill>
                    <a:schemeClr val="tx1"/>
                  </a:solidFill>
                </a:rPr>
                <a:t>DirectX </a:t>
              </a:r>
              <a:r>
                <a:rPr lang="fr-FR" sz="2100" kern="1200" dirty="0" err="1" smtClean="0">
                  <a:solidFill>
                    <a:schemeClr val="tx1"/>
                  </a:solidFill>
                </a:rPr>
                <a:t>Graphics</a:t>
              </a:r>
              <a:r>
                <a:rPr lang="fr-FR" sz="2100" kern="1200" dirty="0" smtClean="0">
                  <a:solidFill>
                    <a:schemeClr val="tx1"/>
                  </a:solidFill>
                </a:rPr>
                <a:t> Infrastructure (DXGI) 1.1</a:t>
              </a:r>
              <a:endParaRPr lang="en-US" sz="2100" kern="1200" dirty="0">
                <a:solidFill>
                  <a:schemeClr val="tx1"/>
                </a:solidFill>
              </a:endParaRPr>
            </a:p>
            <a:p>
              <a:pPr marL="171450" lvl="1" indent="-171450" algn="l" defTabSz="711200" rtl="0">
                <a:lnSpc>
                  <a:spcPct val="90000"/>
                </a:lnSpc>
                <a:spcBef>
                  <a:spcPct val="0"/>
                </a:spcBef>
                <a:spcAft>
                  <a:spcPct val="15000"/>
                </a:spcAft>
                <a:buChar char="••"/>
              </a:pPr>
              <a:r>
                <a:rPr lang="en-US" sz="1600" kern="1200" dirty="0" smtClean="0">
                  <a:solidFill>
                    <a:srgbClr val="000000"/>
                  </a:solidFill>
                </a:rPr>
                <a:t>Version 1.0 introduced in Windows Vista</a:t>
              </a:r>
              <a:endParaRPr lang="en-US" sz="1600" kern="1200" dirty="0">
                <a:solidFill>
                  <a:srgbClr val="000000"/>
                </a:solidFill>
              </a:endParaRPr>
            </a:p>
            <a:p>
              <a:pPr marL="171450" lvl="1" indent="-171450" algn="l" defTabSz="711200" rtl="0">
                <a:lnSpc>
                  <a:spcPct val="90000"/>
                </a:lnSpc>
                <a:spcBef>
                  <a:spcPct val="0"/>
                </a:spcBef>
                <a:spcAft>
                  <a:spcPct val="15000"/>
                </a:spcAft>
                <a:buChar char="••"/>
              </a:pPr>
              <a:r>
                <a:rPr lang="en-US" sz="1600" kern="1200" dirty="0" smtClean="0">
                  <a:solidFill>
                    <a:srgbClr val="000000"/>
                  </a:solidFill>
                </a:rPr>
                <a:t>Enumerates adapters, display modes, and outputs (e.g. monitors)</a:t>
              </a:r>
              <a:endParaRPr lang="en-US" sz="1600" kern="1200" dirty="0">
                <a:solidFill>
                  <a:srgbClr val="000000"/>
                </a:solidFill>
              </a:endParaRPr>
            </a:p>
            <a:p>
              <a:pPr marL="171450" lvl="1" indent="-171450" algn="l" defTabSz="711200">
                <a:lnSpc>
                  <a:spcPct val="90000"/>
                </a:lnSpc>
                <a:spcBef>
                  <a:spcPct val="0"/>
                </a:spcBef>
                <a:spcAft>
                  <a:spcPct val="15000"/>
                </a:spcAft>
                <a:buChar char="••"/>
              </a:pPr>
              <a:r>
                <a:rPr lang="en-US" sz="1600" kern="1200" dirty="0" smtClean="0">
                  <a:solidFill>
                    <a:srgbClr val="000000"/>
                  </a:solidFill>
                </a:rPr>
                <a:t>New </a:t>
              </a:r>
              <a:r>
                <a:rPr lang="en-US" sz="1600" b="1" kern="1200" dirty="0" smtClean="0">
                  <a:solidFill>
                    <a:srgbClr val="000000"/>
                  </a:solidFill>
                  <a:latin typeface="Courier New" pitchFamily="49" charset="0"/>
                  <a:cs typeface="Courier New" pitchFamily="49" charset="0"/>
                </a:rPr>
                <a:t>DXGI_FORMAT</a:t>
              </a:r>
              <a:r>
                <a:rPr lang="en-US" sz="1600" kern="1200" dirty="0" smtClean="0">
                  <a:solidFill>
                    <a:srgbClr val="000000"/>
                  </a:solidFill>
                </a:rPr>
                <a:t>s and improved support for remote desktops</a:t>
              </a:r>
              <a:endParaRPr lang="en-US" sz="1600" kern="1200" dirty="0">
                <a:solidFill>
                  <a:srgbClr val="000000"/>
                </a:solidFill>
              </a:endParaRPr>
            </a:p>
          </p:txBody>
        </p:sp>
        <p:sp>
          <p:nvSpPr>
            <p:cNvPr id="8" name="Oval 7"/>
            <p:cNvSpPr/>
            <p:nvPr/>
          </p:nvSpPr>
          <p:spPr>
            <a:xfrm>
              <a:off x="1927779" y="992802"/>
              <a:ext cx="1541590" cy="1541590"/>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7" name="Group 16"/>
          <p:cNvGrpSpPr/>
          <p:nvPr/>
        </p:nvGrpSpPr>
        <p:grpSpPr>
          <a:xfrm>
            <a:off x="782638" y="3150440"/>
            <a:ext cx="8441824" cy="1541592"/>
            <a:chOff x="1927779" y="2994567"/>
            <a:chExt cx="8441824" cy="1541592"/>
          </a:xfrm>
        </p:grpSpPr>
        <p:sp>
          <p:nvSpPr>
            <p:cNvPr id="9" name="Freeform 8"/>
            <p:cNvSpPr/>
            <p:nvPr/>
          </p:nvSpPr>
          <p:spPr>
            <a:xfrm rot="21600000">
              <a:off x="2698574" y="2994567"/>
              <a:ext cx="7671029" cy="1541592"/>
            </a:xfrm>
            <a:custGeom>
              <a:avLst/>
              <a:gdLst>
                <a:gd name="connsiteX0" fmla="*/ 0 w 7671029"/>
                <a:gd name="connsiteY0" fmla="*/ 0 h 1541590"/>
                <a:gd name="connsiteX1" fmla="*/ 6900234 w 7671029"/>
                <a:gd name="connsiteY1" fmla="*/ 0 h 1541590"/>
                <a:gd name="connsiteX2" fmla="*/ 7671029 w 7671029"/>
                <a:gd name="connsiteY2" fmla="*/ 770795 h 1541590"/>
                <a:gd name="connsiteX3" fmla="*/ 6900234 w 7671029"/>
                <a:gd name="connsiteY3" fmla="*/ 1541590 h 1541590"/>
                <a:gd name="connsiteX4" fmla="*/ 0 w 7671029"/>
                <a:gd name="connsiteY4" fmla="*/ 1541590 h 1541590"/>
                <a:gd name="connsiteX5" fmla="*/ 0 w 7671029"/>
                <a:gd name="connsiteY5" fmla="*/ 0 h 154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1029" h="1541590">
                  <a:moveTo>
                    <a:pt x="7671029" y="1541589"/>
                  </a:moveTo>
                  <a:lnTo>
                    <a:pt x="770795" y="1541589"/>
                  </a:lnTo>
                  <a:lnTo>
                    <a:pt x="0" y="770795"/>
                  </a:lnTo>
                  <a:lnTo>
                    <a:pt x="770795" y="1"/>
                  </a:lnTo>
                  <a:lnTo>
                    <a:pt x="7671029" y="1"/>
                  </a:lnTo>
                  <a:lnTo>
                    <a:pt x="7671029" y="1541589"/>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065199" tIns="80011" rIns="149352" bIns="80011" numCol="1" spcCol="1270" anchor="ctr" anchorCtr="0">
              <a:noAutofit/>
            </a:bodyPr>
            <a:lstStyle/>
            <a:p>
              <a:pPr lvl="0" algn="l" defTabSz="933450">
                <a:lnSpc>
                  <a:spcPct val="90000"/>
                </a:lnSpc>
                <a:spcBef>
                  <a:spcPct val="0"/>
                </a:spcBef>
                <a:spcAft>
                  <a:spcPct val="35000"/>
                </a:spcAft>
              </a:pPr>
              <a:r>
                <a:rPr lang="en-US" sz="2100" kern="1200" dirty="0" smtClean="0">
                  <a:solidFill>
                    <a:schemeClr val="tx1"/>
                  </a:solidFill>
                </a:rPr>
                <a:t>Windows Display Driver Model (WDDM) 1.1</a:t>
              </a:r>
              <a:endParaRPr lang="en-US" sz="21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rgbClr val="000000"/>
                  </a:solidFill>
                </a:rPr>
                <a:t>WDDM 1.0 introduced in Windows Vista</a:t>
              </a:r>
              <a:endParaRPr lang="en-US" sz="1600" kern="1200" dirty="0">
                <a:solidFill>
                  <a:srgbClr val="000000"/>
                </a:solidFill>
              </a:endParaRPr>
            </a:p>
            <a:p>
              <a:pPr marL="171450" lvl="1" indent="-171450" algn="l" defTabSz="711200">
                <a:lnSpc>
                  <a:spcPct val="90000"/>
                </a:lnSpc>
                <a:spcBef>
                  <a:spcPct val="0"/>
                </a:spcBef>
                <a:spcAft>
                  <a:spcPct val="15000"/>
                </a:spcAft>
                <a:buChar char="••"/>
              </a:pPr>
              <a:r>
                <a:rPr lang="en-US" sz="1600" kern="1200" dirty="0" smtClean="0">
                  <a:solidFill>
                    <a:srgbClr val="000000"/>
                  </a:solidFill>
                </a:rPr>
                <a:t>Unified driver model for all Direct3D APIs</a:t>
              </a:r>
              <a:endParaRPr lang="en-US" sz="1600" kern="1200" dirty="0">
                <a:solidFill>
                  <a:srgbClr val="000000"/>
                </a:solidFill>
              </a:endParaRPr>
            </a:p>
          </p:txBody>
        </p:sp>
        <p:sp>
          <p:nvSpPr>
            <p:cNvPr id="10" name="Oval 9"/>
            <p:cNvSpPr/>
            <p:nvPr/>
          </p:nvSpPr>
          <p:spPr>
            <a:xfrm>
              <a:off x="1927779" y="2994568"/>
              <a:ext cx="1541590" cy="1541590"/>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8" name="Group 17"/>
          <p:cNvGrpSpPr/>
          <p:nvPr/>
        </p:nvGrpSpPr>
        <p:grpSpPr>
          <a:xfrm>
            <a:off x="782638" y="4818385"/>
            <a:ext cx="8441824" cy="1541591"/>
            <a:chOff x="1927779" y="4996334"/>
            <a:chExt cx="8441824" cy="1541591"/>
          </a:xfrm>
        </p:grpSpPr>
        <p:sp>
          <p:nvSpPr>
            <p:cNvPr id="11" name="Freeform 10"/>
            <p:cNvSpPr/>
            <p:nvPr/>
          </p:nvSpPr>
          <p:spPr>
            <a:xfrm rot="21600000">
              <a:off x="2698574" y="4996334"/>
              <a:ext cx="7671029" cy="1541591"/>
            </a:xfrm>
            <a:custGeom>
              <a:avLst/>
              <a:gdLst>
                <a:gd name="connsiteX0" fmla="*/ 0 w 7671029"/>
                <a:gd name="connsiteY0" fmla="*/ 0 h 1541590"/>
                <a:gd name="connsiteX1" fmla="*/ 6900234 w 7671029"/>
                <a:gd name="connsiteY1" fmla="*/ 0 h 1541590"/>
                <a:gd name="connsiteX2" fmla="*/ 7671029 w 7671029"/>
                <a:gd name="connsiteY2" fmla="*/ 770795 h 1541590"/>
                <a:gd name="connsiteX3" fmla="*/ 6900234 w 7671029"/>
                <a:gd name="connsiteY3" fmla="*/ 1541590 h 1541590"/>
                <a:gd name="connsiteX4" fmla="*/ 0 w 7671029"/>
                <a:gd name="connsiteY4" fmla="*/ 1541590 h 1541590"/>
                <a:gd name="connsiteX5" fmla="*/ 0 w 7671029"/>
                <a:gd name="connsiteY5" fmla="*/ 0 h 1541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71029" h="1541590">
                  <a:moveTo>
                    <a:pt x="7671029" y="1541589"/>
                  </a:moveTo>
                  <a:lnTo>
                    <a:pt x="770795" y="1541589"/>
                  </a:lnTo>
                  <a:lnTo>
                    <a:pt x="0" y="770795"/>
                  </a:lnTo>
                  <a:lnTo>
                    <a:pt x="770795" y="1"/>
                  </a:lnTo>
                  <a:lnTo>
                    <a:pt x="7671029" y="1"/>
                  </a:lnTo>
                  <a:lnTo>
                    <a:pt x="7671029" y="1541589"/>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1065199" tIns="80011" rIns="149352" bIns="80010" numCol="1" spcCol="1270" anchor="ctr" anchorCtr="0">
              <a:noAutofit/>
            </a:bodyPr>
            <a:lstStyle/>
            <a:p>
              <a:pPr lvl="0" algn="l" defTabSz="933450">
                <a:lnSpc>
                  <a:spcPct val="90000"/>
                </a:lnSpc>
                <a:spcBef>
                  <a:spcPct val="0"/>
                </a:spcBef>
                <a:spcAft>
                  <a:spcPct val="35000"/>
                </a:spcAft>
              </a:pPr>
              <a:r>
                <a:rPr lang="en-US" sz="2100" kern="1200" dirty="0" smtClean="0">
                  <a:solidFill>
                    <a:schemeClr val="tx1"/>
                  </a:solidFill>
                </a:rPr>
                <a:t>Windows Advanced </a:t>
              </a:r>
              <a:r>
                <a:rPr lang="en-US" sz="2100" kern="1200" dirty="0" err="1" smtClean="0">
                  <a:solidFill>
                    <a:schemeClr val="tx1"/>
                  </a:solidFill>
                </a:rPr>
                <a:t>Rasterization</a:t>
              </a:r>
              <a:r>
                <a:rPr lang="en-US" sz="2100" kern="1200" dirty="0" smtClean="0">
                  <a:solidFill>
                    <a:schemeClr val="tx1"/>
                  </a:solidFill>
                </a:rPr>
                <a:t> Platform (WARP) 10</a:t>
              </a:r>
              <a:endParaRPr lang="en-US" sz="21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rgbClr val="000000"/>
                  </a:solidFill>
                </a:rPr>
                <a:t>Software </a:t>
              </a:r>
              <a:r>
                <a:rPr lang="en-US" sz="1600" kern="1200" dirty="0" err="1" smtClean="0">
                  <a:solidFill>
                    <a:srgbClr val="000000"/>
                  </a:solidFill>
                </a:rPr>
                <a:t>rasterization</a:t>
              </a:r>
              <a:r>
                <a:rPr lang="en-US" sz="1600" kern="1200" dirty="0" smtClean="0">
                  <a:solidFill>
                    <a:srgbClr val="000000"/>
                  </a:solidFill>
                </a:rPr>
                <a:t> device supporting 10.1 device functionality</a:t>
              </a:r>
              <a:endParaRPr lang="en-US" sz="1600" kern="1200" dirty="0">
                <a:solidFill>
                  <a:srgbClr val="000000"/>
                </a:solidFill>
              </a:endParaRPr>
            </a:p>
            <a:p>
              <a:pPr marL="171450" lvl="1" indent="-171450" algn="l" defTabSz="711200">
                <a:lnSpc>
                  <a:spcPct val="90000"/>
                </a:lnSpc>
                <a:spcBef>
                  <a:spcPct val="0"/>
                </a:spcBef>
                <a:spcAft>
                  <a:spcPct val="15000"/>
                </a:spcAft>
                <a:buChar char="••"/>
              </a:pPr>
              <a:r>
                <a:rPr lang="en-US" sz="1600" kern="1200" dirty="0" smtClean="0">
                  <a:solidFill>
                    <a:srgbClr val="000000"/>
                  </a:solidFill>
                </a:rPr>
                <a:t>No ‘driver optional feature’ support</a:t>
              </a:r>
            </a:p>
            <a:p>
              <a:pPr marL="171450" lvl="1" indent="-171450" algn="l" defTabSz="711200">
                <a:lnSpc>
                  <a:spcPct val="90000"/>
                </a:lnSpc>
                <a:spcBef>
                  <a:spcPct val="0"/>
                </a:spcBef>
                <a:spcAft>
                  <a:spcPct val="15000"/>
                </a:spcAft>
                <a:buChar char="••"/>
              </a:pPr>
              <a:r>
                <a:rPr lang="en-US" sz="1600" dirty="0" smtClean="0">
                  <a:solidFill>
                    <a:srgbClr val="000000"/>
                  </a:solidFill>
                </a:rPr>
                <a:t>Much faster than the DirectX SDK’s Reference device</a:t>
              </a:r>
              <a:endParaRPr lang="en-US" sz="1600" kern="1200" dirty="0">
                <a:solidFill>
                  <a:srgbClr val="000000"/>
                </a:solidFill>
              </a:endParaRPr>
            </a:p>
          </p:txBody>
        </p:sp>
        <p:sp>
          <p:nvSpPr>
            <p:cNvPr id="12" name="Oval 11"/>
            <p:cNvSpPr/>
            <p:nvPr/>
          </p:nvSpPr>
          <p:spPr>
            <a:xfrm>
              <a:off x="1927779" y="4996335"/>
              <a:ext cx="1541590" cy="1541590"/>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
        <p:nvSpPr>
          <p:cNvPr id="4" name="Title 3"/>
          <p:cNvSpPr>
            <a:spLocks noGrp="1"/>
          </p:cNvSpPr>
          <p:nvPr>
            <p:ph type="title" idx="4294967295"/>
          </p:nvPr>
        </p:nvSpPr>
        <p:spPr/>
        <p:txBody>
          <a:bodyPr/>
          <a:lstStyle/>
          <a:p>
            <a:r>
              <a:rPr lang="en-US" dirty="0" smtClean="0"/>
              <a:t>Related Technologies</a:t>
            </a:r>
            <a:endParaRPr lang="en-US" dirty="0"/>
          </a:p>
        </p:txBody>
      </p:sp>
    </p:spTree>
    <p:extLst>
      <p:ext uri="{BB962C8B-B14F-4D97-AF65-F5344CB8AC3E}">
        <p14:creationId xmlns="" xmlns:p14="http://schemas.microsoft.com/office/powerpoint/2010/main" val="20939521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4294967295"/>
          </p:nvPr>
        </p:nvSpPr>
        <p:spPr>
          <a:xfrm>
            <a:off x="1447423" y="3630068"/>
            <a:ext cx="7184213" cy="1126462"/>
          </a:xfrm>
        </p:spPr>
        <p:txBody>
          <a:bodyPr/>
          <a:lstStyle/>
          <a:p>
            <a:r>
              <a:rPr lang="en-US" dirty="0"/>
              <a:t>Updated </a:t>
            </a:r>
            <a:r>
              <a:rPr lang="en-US" dirty="0" err="1"/>
              <a:t>DxCapsViewer</a:t>
            </a:r>
            <a:r>
              <a:rPr lang="en-US" dirty="0"/>
              <a:t> Utility</a:t>
            </a:r>
          </a:p>
          <a:p>
            <a:pPr marL="0" indent="0">
              <a:buNone/>
            </a:pPr>
            <a:endParaRPr lang="en-GB" dirty="0"/>
          </a:p>
        </p:txBody>
      </p:sp>
      <p:sp>
        <p:nvSpPr>
          <p:cNvPr id="3" name="Text Placeholder 2"/>
          <p:cNvSpPr>
            <a:spLocks noGrp="1"/>
          </p:cNvSpPr>
          <p:nvPr>
            <p:ph type="body" sz="quarter" idx="10"/>
          </p:nvPr>
        </p:nvSpPr>
        <p:spPr/>
        <p:txBody>
          <a:bodyPr/>
          <a:lstStyle/>
          <a:p>
            <a:r>
              <a:rPr lang="en-GB" dirty="0" smtClean="0"/>
              <a:t>Demo</a:t>
            </a:r>
            <a:endParaRPr lang="en-GB" dirty="0"/>
          </a:p>
        </p:txBody>
      </p:sp>
    </p:spTree>
    <p:extLst>
      <p:ext uri="{BB962C8B-B14F-4D97-AF65-F5344CB8AC3E}">
        <p14:creationId xmlns="" xmlns:p14="http://schemas.microsoft.com/office/powerpoint/2010/main" val="17598551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3731" name="Picture 3"/>
          <p:cNvPicPr>
            <a:picLocks noChangeAspect="1" noChangeArrowheads="1"/>
          </p:cNvPicPr>
          <p:nvPr/>
        </p:nvPicPr>
        <p:blipFill>
          <a:blip r:embed="rId3" cstate="print"/>
          <a:srcRect/>
          <a:stretch>
            <a:fillRect/>
          </a:stretch>
        </p:blipFill>
        <p:spPr bwMode="auto">
          <a:xfrm>
            <a:off x="477837" y="292893"/>
            <a:ext cx="11190287" cy="6272213"/>
          </a:xfrm>
          <a:prstGeom prst="rect">
            <a:avLst/>
          </a:prstGeom>
          <a:noFill/>
          <a:ln w="9525">
            <a:noFill/>
            <a:miter lim="800000"/>
            <a:headEnd/>
            <a:tailEnd/>
          </a:ln>
        </p:spPr>
      </p:pic>
    </p:spTree>
    <p:extLst>
      <p:ext uri="{BB962C8B-B14F-4D97-AF65-F5344CB8AC3E}">
        <p14:creationId xmlns="" xmlns:p14="http://schemas.microsoft.com/office/powerpoint/2010/main" val="191216772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a:xfrm>
            <a:off x="48384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ID3D10Device</a:t>
            </a:r>
            <a:endParaRPr lang="en-US" sz="1600" kern="1200" dirty="0">
              <a:solidFill>
                <a:schemeClr val="tx1"/>
              </a:solidFill>
            </a:endParaRPr>
          </a:p>
        </p:txBody>
      </p:sp>
      <p:sp>
        <p:nvSpPr>
          <p:cNvPr id="30" name="Freeform 29"/>
          <p:cNvSpPr/>
          <p:nvPr/>
        </p:nvSpPr>
        <p:spPr>
          <a:xfrm>
            <a:off x="275113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ID3D10DeviceChild</a:t>
            </a:r>
            <a:endParaRPr lang="en-US" sz="1600" kern="1200" dirty="0">
              <a:solidFill>
                <a:schemeClr val="tx1"/>
              </a:solidFill>
            </a:endParaRPr>
          </a:p>
        </p:txBody>
      </p:sp>
      <p:sp>
        <p:nvSpPr>
          <p:cNvPr id="31" name="Freeform 30"/>
          <p:cNvSpPr/>
          <p:nvPr/>
        </p:nvSpPr>
        <p:spPr>
          <a:xfrm>
            <a:off x="2962049" y="28695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ID3D10VertexShader</a:t>
            </a:r>
            <a:endParaRPr lang="en-US" sz="900" kern="1200" dirty="0">
              <a:solidFill>
                <a:schemeClr val="tx1"/>
              </a:solidFill>
            </a:endParaRPr>
          </a:p>
        </p:txBody>
      </p:sp>
      <p:sp>
        <p:nvSpPr>
          <p:cNvPr id="32" name="Freeform 31"/>
          <p:cNvSpPr/>
          <p:nvPr/>
        </p:nvSpPr>
        <p:spPr>
          <a:xfrm>
            <a:off x="2962049" y="32969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ID3D10GeometryShader</a:t>
            </a:r>
            <a:endParaRPr lang="en-US" sz="900" kern="1200" dirty="0">
              <a:solidFill>
                <a:schemeClr val="tx1"/>
              </a:solidFill>
            </a:endParaRPr>
          </a:p>
        </p:txBody>
      </p:sp>
      <p:sp>
        <p:nvSpPr>
          <p:cNvPr id="33" name="Freeform 32"/>
          <p:cNvSpPr/>
          <p:nvPr/>
        </p:nvSpPr>
        <p:spPr>
          <a:xfrm>
            <a:off x="2962049" y="372431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ID3D10PixelShader</a:t>
            </a:r>
          </a:p>
        </p:txBody>
      </p:sp>
      <p:sp>
        <p:nvSpPr>
          <p:cNvPr id="34" name="Freeform 33"/>
          <p:cNvSpPr/>
          <p:nvPr/>
        </p:nvSpPr>
        <p:spPr>
          <a:xfrm>
            <a:off x="2962049" y="415168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ID3D10InputLayout</a:t>
            </a:r>
          </a:p>
        </p:txBody>
      </p:sp>
      <p:sp>
        <p:nvSpPr>
          <p:cNvPr id="35" name="Freeform 34"/>
          <p:cNvSpPr/>
          <p:nvPr/>
        </p:nvSpPr>
        <p:spPr>
          <a:xfrm>
            <a:off x="2962049" y="45790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ID3D10DepthStencilState</a:t>
            </a:r>
          </a:p>
        </p:txBody>
      </p:sp>
      <p:sp>
        <p:nvSpPr>
          <p:cNvPr id="36" name="Freeform 35"/>
          <p:cNvSpPr/>
          <p:nvPr/>
        </p:nvSpPr>
        <p:spPr>
          <a:xfrm>
            <a:off x="2962049" y="50064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ID3D10BlendState</a:t>
            </a:r>
          </a:p>
        </p:txBody>
      </p:sp>
      <p:sp>
        <p:nvSpPr>
          <p:cNvPr id="37" name="Freeform 36"/>
          <p:cNvSpPr/>
          <p:nvPr/>
        </p:nvSpPr>
        <p:spPr>
          <a:xfrm>
            <a:off x="2962049" y="5433812"/>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ID3D10RasterizerState</a:t>
            </a:r>
          </a:p>
        </p:txBody>
      </p:sp>
      <p:sp>
        <p:nvSpPr>
          <p:cNvPr id="38" name="Freeform 37"/>
          <p:cNvSpPr/>
          <p:nvPr/>
        </p:nvSpPr>
        <p:spPr>
          <a:xfrm>
            <a:off x="2962049" y="5861187"/>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ID3D10SamplerState</a:t>
            </a:r>
          </a:p>
        </p:txBody>
      </p:sp>
      <p:sp>
        <p:nvSpPr>
          <p:cNvPr id="39" name="Freeform 38"/>
          <p:cNvSpPr/>
          <p:nvPr/>
        </p:nvSpPr>
        <p:spPr>
          <a:xfrm>
            <a:off x="501842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ID3D10Asynchronous</a:t>
            </a:r>
          </a:p>
        </p:txBody>
      </p:sp>
      <p:sp>
        <p:nvSpPr>
          <p:cNvPr id="40" name="Freeform 39"/>
          <p:cNvSpPr/>
          <p:nvPr/>
        </p:nvSpPr>
        <p:spPr>
          <a:xfrm>
            <a:off x="522933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ID3D10Query</a:t>
            </a:r>
          </a:p>
        </p:txBody>
      </p:sp>
      <p:sp>
        <p:nvSpPr>
          <p:cNvPr id="41" name="Freeform 40"/>
          <p:cNvSpPr/>
          <p:nvPr/>
        </p:nvSpPr>
        <p:spPr>
          <a:xfrm>
            <a:off x="522933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ID3D10Predicate</a:t>
            </a:r>
          </a:p>
        </p:txBody>
      </p:sp>
      <p:sp>
        <p:nvSpPr>
          <p:cNvPr id="42" name="Freeform 41"/>
          <p:cNvSpPr/>
          <p:nvPr/>
        </p:nvSpPr>
        <p:spPr>
          <a:xfrm>
            <a:off x="522933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ID3D10Counter</a:t>
            </a:r>
          </a:p>
        </p:txBody>
      </p:sp>
      <p:sp>
        <p:nvSpPr>
          <p:cNvPr id="43" name="Freeform 42"/>
          <p:cNvSpPr/>
          <p:nvPr/>
        </p:nvSpPr>
        <p:spPr>
          <a:xfrm>
            <a:off x="728571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ID3D10Resource</a:t>
            </a:r>
          </a:p>
        </p:txBody>
      </p:sp>
      <p:sp>
        <p:nvSpPr>
          <p:cNvPr id="44" name="Freeform 43"/>
          <p:cNvSpPr/>
          <p:nvPr/>
        </p:nvSpPr>
        <p:spPr>
          <a:xfrm>
            <a:off x="7496629" y="2868740"/>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ID3D10Buffer</a:t>
            </a:r>
          </a:p>
        </p:txBody>
      </p:sp>
      <p:sp>
        <p:nvSpPr>
          <p:cNvPr id="45" name="Freeform 44"/>
          <p:cNvSpPr/>
          <p:nvPr/>
        </p:nvSpPr>
        <p:spPr>
          <a:xfrm>
            <a:off x="7496629" y="3738652"/>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ID3D10Texture1D</a:t>
            </a:r>
          </a:p>
        </p:txBody>
      </p:sp>
      <p:sp>
        <p:nvSpPr>
          <p:cNvPr id="46" name="Freeform 45"/>
          <p:cNvSpPr/>
          <p:nvPr/>
        </p:nvSpPr>
        <p:spPr>
          <a:xfrm>
            <a:off x="7496629" y="4608564"/>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ID3D10Texture2D</a:t>
            </a:r>
          </a:p>
        </p:txBody>
      </p:sp>
      <p:sp>
        <p:nvSpPr>
          <p:cNvPr id="47" name="Freeform 46"/>
          <p:cNvSpPr/>
          <p:nvPr/>
        </p:nvSpPr>
        <p:spPr>
          <a:xfrm>
            <a:off x="7496629" y="5478476"/>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ID3D10Texture3D</a:t>
            </a:r>
          </a:p>
        </p:txBody>
      </p:sp>
      <p:sp>
        <p:nvSpPr>
          <p:cNvPr id="48" name="Freeform 47"/>
          <p:cNvSpPr/>
          <p:nvPr/>
        </p:nvSpPr>
        <p:spPr>
          <a:xfrm>
            <a:off x="955300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ID3D10View</a:t>
            </a:r>
          </a:p>
        </p:txBody>
      </p:sp>
      <p:sp>
        <p:nvSpPr>
          <p:cNvPr id="49" name="Freeform 48"/>
          <p:cNvSpPr/>
          <p:nvPr/>
        </p:nvSpPr>
        <p:spPr>
          <a:xfrm>
            <a:off x="976391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ID3D10ShaderResourceView</a:t>
            </a:r>
          </a:p>
        </p:txBody>
      </p:sp>
      <p:sp>
        <p:nvSpPr>
          <p:cNvPr id="50" name="Freeform 49"/>
          <p:cNvSpPr/>
          <p:nvPr/>
        </p:nvSpPr>
        <p:spPr>
          <a:xfrm>
            <a:off x="976391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ID3D10RenderTargetView</a:t>
            </a:r>
          </a:p>
        </p:txBody>
      </p:sp>
      <p:sp>
        <p:nvSpPr>
          <p:cNvPr id="51" name="Freeform 50"/>
          <p:cNvSpPr/>
          <p:nvPr/>
        </p:nvSpPr>
        <p:spPr>
          <a:xfrm>
            <a:off x="976391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ID3D10DepthStencilView</a:t>
            </a:r>
          </a:p>
        </p:txBody>
      </p:sp>
      <p:sp>
        <p:nvSpPr>
          <p:cNvPr id="3" name="Title 2"/>
          <p:cNvSpPr>
            <a:spLocks noGrp="1"/>
          </p:cNvSpPr>
          <p:nvPr>
            <p:ph type="title" idx="4294967295"/>
          </p:nvPr>
        </p:nvSpPr>
        <p:spPr/>
        <p:txBody>
          <a:bodyPr/>
          <a:lstStyle/>
          <a:p>
            <a:r>
              <a:rPr lang="en-US" dirty="0" smtClean="0"/>
              <a:t>Direct3D 10.0 API</a:t>
            </a:r>
            <a:endParaRPr lang="en-US" dirty="0"/>
          </a:p>
        </p:txBody>
      </p:sp>
    </p:spTree>
    <p:extLst>
      <p:ext uri="{BB962C8B-B14F-4D97-AF65-F5344CB8AC3E}">
        <p14:creationId xmlns="" xmlns:p14="http://schemas.microsoft.com/office/powerpoint/2010/main" val="162342929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a:xfrm>
            <a:off x="48384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2"/>
          </a:lnRef>
          <a:fillRef idx="3">
            <a:schemeClr val="accent2"/>
          </a:fillRef>
          <a:effectRef idx="2">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ID3D10Device1</a:t>
            </a:r>
            <a:endParaRPr lang="en-US" sz="1600" kern="1200" dirty="0">
              <a:solidFill>
                <a:schemeClr val="tx1"/>
              </a:solidFill>
            </a:endParaRPr>
          </a:p>
        </p:txBody>
      </p:sp>
      <p:sp>
        <p:nvSpPr>
          <p:cNvPr id="30" name="Freeform 29"/>
          <p:cNvSpPr/>
          <p:nvPr/>
        </p:nvSpPr>
        <p:spPr>
          <a:xfrm>
            <a:off x="275113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dk1">
              <a:hueOff val="0"/>
              <a:satOff val="0"/>
              <a:lumOff val="0"/>
              <a:alphaOff val="0"/>
            </a:schemeClr>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bg1">
                    <a:lumMod val="75000"/>
                  </a:schemeClr>
                </a:solidFill>
              </a:rPr>
              <a:t>ID3D10DeviceChild</a:t>
            </a:r>
            <a:endParaRPr lang="en-US" sz="1600" kern="1200" dirty="0">
              <a:solidFill>
                <a:schemeClr val="bg1">
                  <a:lumMod val="75000"/>
                </a:schemeClr>
              </a:solidFill>
            </a:endParaRPr>
          </a:p>
        </p:txBody>
      </p:sp>
      <p:sp>
        <p:nvSpPr>
          <p:cNvPr id="31" name="Freeform 30"/>
          <p:cNvSpPr/>
          <p:nvPr/>
        </p:nvSpPr>
        <p:spPr>
          <a:xfrm>
            <a:off x="2962049" y="28695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ID3D10VertexShader</a:t>
            </a:r>
            <a:endParaRPr lang="en-US" sz="900" kern="1200" dirty="0">
              <a:solidFill>
                <a:schemeClr val="bg1"/>
              </a:solidFill>
            </a:endParaRPr>
          </a:p>
        </p:txBody>
      </p:sp>
      <p:sp>
        <p:nvSpPr>
          <p:cNvPr id="32" name="Freeform 31"/>
          <p:cNvSpPr/>
          <p:nvPr/>
        </p:nvSpPr>
        <p:spPr>
          <a:xfrm>
            <a:off x="2962049" y="32969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ID3D10GeometryShader</a:t>
            </a:r>
            <a:endParaRPr lang="en-US" sz="900" kern="1200" dirty="0">
              <a:solidFill>
                <a:schemeClr val="bg1"/>
              </a:solidFill>
            </a:endParaRPr>
          </a:p>
        </p:txBody>
      </p:sp>
      <p:sp>
        <p:nvSpPr>
          <p:cNvPr id="33" name="Freeform 32"/>
          <p:cNvSpPr/>
          <p:nvPr/>
        </p:nvSpPr>
        <p:spPr>
          <a:xfrm>
            <a:off x="2962049" y="372431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ID3D10PixelShader</a:t>
            </a:r>
          </a:p>
        </p:txBody>
      </p:sp>
      <p:sp>
        <p:nvSpPr>
          <p:cNvPr id="34" name="Freeform 33"/>
          <p:cNvSpPr/>
          <p:nvPr/>
        </p:nvSpPr>
        <p:spPr>
          <a:xfrm>
            <a:off x="2962049" y="415168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ID3D10InputLayout</a:t>
            </a:r>
          </a:p>
        </p:txBody>
      </p:sp>
      <p:sp>
        <p:nvSpPr>
          <p:cNvPr id="35" name="Freeform 34"/>
          <p:cNvSpPr/>
          <p:nvPr/>
        </p:nvSpPr>
        <p:spPr>
          <a:xfrm>
            <a:off x="2962049" y="45790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ID3D10DepthStencilState</a:t>
            </a:r>
          </a:p>
        </p:txBody>
      </p:sp>
      <p:sp>
        <p:nvSpPr>
          <p:cNvPr id="36" name="Freeform 35"/>
          <p:cNvSpPr/>
          <p:nvPr/>
        </p:nvSpPr>
        <p:spPr>
          <a:xfrm>
            <a:off x="2962049" y="50064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ID3D10BlendState1</a:t>
            </a:r>
          </a:p>
        </p:txBody>
      </p:sp>
      <p:sp>
        <p:nvSpPr>
          <p:cNvPr id="37" name="Freeform 36"/>
          <p:cNvSpPr/>
          <p:nvPr/>
        </p:nvSpPr>
        <p:spPr>
          <a:xfrm>
            <a:off x="2962049" y="5433812"/>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ID3D10RasterizerState</a:t>
            </a:r>
          </a:p>
        </p:txBody>
      </p:sp>
      <p:sp>
        <p:nvSpPr>
          <p:cNvPr id="38" name="Freeform 37"/>
          <p:cNvSpPr/>
          <p:nvPr/>
        </p:nvSpPr>
        <p:spPr>
          <a:xfrm>
            <a:off x="2962049" y="5861187"/>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ID3D10SamplerState</a:t>
            </a:r>
          </a:p>
        </p:txBody>
      </p:sp>
      <p:sp>
        <p:nvSpPr>
          <p:cNvPr id="39" name="Freeform 38"/>
          <p:cNvSpPr/>
          <p:nvPr/>
        </p:nvSpPr>
        <p:spPr>
          <a:xfrm>
            <a:off x="501842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dk1">
              <a:hueOff val="0"/>
              <a:satOff val="0"/>
              <a:lumOff val="0"/>
              <a:alphaOff val="0"/>
            </a:schemeClr>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bg1">
                    <a:lumMod val="75000"/>
                  </a:schemeClr>
                </a:solidFill>
              </a:rPr>
              <a:t>ID3D10Asynchronous</a:t>
            </a:r>
          </a:p>
        </p:txBody>
      </p:sp>
      <p:sp>
        <p:nvSpPr>
          <p:cNvPr id="40" name="Freeform 39"/>
          <p:cNvSpPr/>
          <p:nvPr/>
        </p:nvSpPr>
        <p:spPr>
          <a:xfrm>
            <a:off x="522933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ID3D10Query</a:t>
            </a:r>
          </a:p>
        </p:txBody>
      </p:sp>
      <p:sp>
        <p:nvSpPr>
          <p:cNvPr id="41" name="Freeform 40"/>
          <p:cNvSpPr/>
          <p:nvPr/>
        </p:nvSpPr>
        <p:spPr>
          <a:xfrm>
            <a:off x="522933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ID3D10Predicate</a:t>
            </a:r>
          </a:p>
        </p:txBody>
      </p:sp>
      <p:sp>
        <p:nvSpPr>
          <p:cNvPr id="42" name="Freeform 41"/>
          <p:cNvSpPr/>
          <p:nvPr/>
        </p:nvSpPr>
        <p:spPr>
          <a:xfrm>
            <a:off x="522933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ID3D10Counter</a:t>
            </a:r>
          </a:p>
        </p:txBody>
      </p:sp>
      <p:sp>
        <p:nvSpPr>
          <p:cNvPr id="43" name="Freeform 42"/>
          <p:cNvSpPr/>
          <p:nvPr/>
        </p:nvSpPr>
        <p:spPr>
          <a:xfrm>
            <a:off x="728571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dk1">
              <a:hueOff val="0"/>
              <a:satOff val="0"/>
              <a:lumOff val="0"/>
              <a:alphaOff val="0"/>
            </a:schemeClr>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bg1">
                    <a:lumMod val="75000"/>
                  </a:schemeClr>
                </a:solidFill>
              </a:rPr>
              <a:t>ID3D10Resource</a:t>
            </a:r>
          </a:p>
        </p:txBody>
      </p:sp>
      <p:sp>
        <p:nvSpPr>
          <p:cNvPr id="44" name="Freeform 43"/>
          <p:cNvSpPr/>
          <p:nvPr/>
        </p:nvSpPr>
        <p:spPr>
          <a:xfrm>
            <a:off x="7496629" y="2868740"/>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ID3D10Buffer</a:t>
            </a:r>
          </a:p>
        </p:txBody>
      </p:sp>
      <p:sp>
        <p:nvSpPr>
          <p:cNvPr id="45" name="Freeform 44"/>
          <p:cNvSpPr/>
          <p:nvPr/>
        </p:nvSpPr>
        <p:spPr>
          <a:xfrm>
            <a:off x="7496629" y="3738652"/>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ID3D10Texture1D</a:t>
            </a:r>
          </a:p>
        </p:txBody>
      </p:sp>
      <p:sp>
        <p:nvSpPr>
          <p:cNvPr id="46" name="Freeform 45"/>
          <p:cNvSpPr/>
          <p:nvPr/>
        </p:nvSpPr>
        <p:spPr>
          <a:xfrm>
            <a:off x="7496629" y="4608564"/>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ID3D10Texture2D</a:t>
            </a:r>
          </a:p>
        </p:txBody>
      </p:sp>
      <p:sp>
        <p:nvSpPr>
          <p:cNvPr id="47" name="Freeform 46"/>
          <p:cNvSpPr/>
          <p:nvPr/>
        </p:nvSpPr>
        <p:spPr>
          <a:xfrm>
            <a:off x="7496629" y="5478476"/>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ID3D10Texture3D</a:t>
            </a:r>
          </a:p>
        </p:txBody>
      </p:sp>
      <p:sp>
        <p:nvSpPr>
          <p:cNvPr id="48" name="Freeform 47"/>
          <p:cNvSpPr/>
          <p:nvPr/>
        </p:nvSpPr>
        <p:spPr>
          <a:xfrm>
            <a:off x="955300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dk1">
              <a:hueOff val="0"/>
              <a:satOff val="0"/>
              <a:lumOff val="0"/>
              <a:alphaOff val="0"/>
            </a:schemeClr>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bg1">
                    <a:lumMod val="75000"/>
                  </a:schemeClr>
                </a:solidFill>
              </a:rPr>
              <a:t>ID3D10View</a:t>
            </a:r>
          </a:p>
        </p:txBody>
      </p:sp>
      <p:sp>
        <p:nvSpPr>
          <p:cNvPr id="49" name="Freeform 48"/>
          <p:cNvSpPr/>
          <p:nvPr/>
        </p:nvSpPr>
        <p:spPr>
          <a:xfrm>
            <a:off x="976391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ID3D10ShaderResourceView1</a:t>
            </a:r>
          </a:p>
        </p:txBody>
      </p:sp>
      <p:sp>
        <p:nvSpPr>
          <p:cNvPr id="50" name="Freeform 49"/>
          <p:cNvSpPr/>
          <p:nvPr/>
        </p:nvSpPr>
        <p:spPr>
          <a:xfrm>
            <a:off x="976391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ID3D10RenderTargetView</a:t>
            </a:r>
          </a:p>
        </p:txBody>
      </p:sp>
      <p:sp>
        <p:nvSpPr>
          <p:cNvPr id="51" name="Freeform 50"/>
          <p:cNvSpPr/>
          <p:nvPr/>
        </p:nvSpPr>
        <p:spPr>
          <a:xfrm>
            <a:off x="976391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bg1"/>
                </a:solidFill>
              </a:rPr>
              <a:t>ID3D10DepthStencilView</a:t>
            </a:r>
          </a:p>
        </p:txBody>
      </p:sp>
      <p:sp>
        <p:nvSpPr>
          <p:cNvPr id="3" name="Title 2"/>
          <p:cNvSpPr>
            <a:spLocks noGrp="1"/>
          </p:cNvSpPr>
          <p:nvPr>
            <p:ph type="title" idx="4294967295"/>
          </p:nvPr>
        </p:nvSpPr>
        <p:spPr/>
        <p:txBody>
          <a:bodyPr/>
          <a:lstStyle/>
          <a:p>
            <a:r>
              <a:rPr lang="en-US" dirty="0"/>
              <a:t>Direct3D 10.1 API</a:t>
            </a:r>
          </a:p>
        </p:txBody>
      </p:sp>
    </p:spTree>
    <p:extLst>
      <p:ext uri="{BB962C8B-B14F-4D97-AF65-F5344CB8AC3E}">
        <p14:creationId xmlns="" xmlns:p14="http://schemas.microsoft.com/office/powerpoint/2010/main" val="427867230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8"/>
          <p:cNvSpPr/>
          <p:nvPr/>
        </p:nvSpPr>
        <p:spPr>
          <a:xfrm>
            <a:off x="48384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ID3D11Device</a:t>
            </a:r>
            <a:endParaRPr lang="en-US" sz="1600" kern="1200" dirty="0">
              <a:solidFill>
                <a:schemeClr val="tx1"/>
              </a:solidFill>
            </a:endParaRPr>
          </a:p>
        </p:txBody>
      </p:sp>
      <p:sp>
        <p:nvSpPr>
          <p:cNvPr id="30" name="Freeform 29"/>
          <p:cNvSpPr/>
          <p:nvPr/>
        </p:nvSpPr>
        <p:spPr>
          <a:xfrm>
            <a:off x="275113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ID3D11DeviceChild</a:t>
            </a:r>
            <a:endParaRPr lang="en-US" sz="1600" kern="1200" dirty="0">
              <a:solidFill>
                <a:schemeClr val="tx1"/>
              </a:solidFill>
            </a:endParaRPr>
          </a:p>
        </p:txBody>
      </p:sp>
      <p:sp>
        <p:nvSpPr>
          <p:cNvPr id="31" name="Freeform 30"/>
          <p:cNvSpPr/>
          <p:nvPr/>
        </p:nvSpPr>
        <p:spPr>
          <a:xfrm>
            <a:off x="2962049" y="28695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ID3D11VertexShader</a:t>
            </a:r>
            <a:endParaRPr lang="en-US" sz="900" kern="1200" dirty="0">
              <a:solidFill>
                <a:schemeClr val="tx1"/>
              </a:solidFill>
            </a:endParaRPr>
          </a:p>
        </p:txBody>
      </p:sp>
      <p:sp>
        <p:nvSpPr>
          <p:cNvPr id="32" name="Freeform 31"/>
          <p:cNvSpPr/>
          <p:nvPr/>
        </p:nvSpPr>
        <p:spPr>
          <a:xfrm>
            <a:off x="2962049" y="32969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ID3D11GeometryShader</a:t>
            </a:r>
            <a:endParaRPr lang="en-US" sz="900" kern="1200" dirty="0">
              <a:solidFill>
                <a:schemeClr val="tx1"/>
              </a:solidFill>
            </a:endParaRPr>
          </a:p>
        </p:txBody>
      </p:sp>
      <p:sp>
        <p:nvSpPr>
          <p:cNvPr id="33" name="Freeform 32"/>
          <p:cNvSpPr/>
          <p:nvPr/>
        </p:nvSpPr>
        <p:spPr>
          <a:xfrm>
            <a:off x="2962049" y="372431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ID3D11PixelShader</a:t>
            </a:r>
          </a:p>
        </p:txBody>
      </p:sp>
      <p:sp>
        <p:nvSpPr>
          <p:cNvPr id="34" name="Freeform 33"/>
          <p:cNvSpPr/>
          <p:nvPr/>
        </p:nvSpPr>
        <p:spPr>
          <a:xfrm>
            <a:off x="2962049" y="415168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ID3D11InputLayout</a:t>
            </a:r>
          </a:p>
        </p:txBody>
      </p:sp>
      <p:sp>
        <p:nvSpPr>
          <p:cNvPr id="35" name="Freeform 34"/>
          <p:cNvSpPr/>
          <p:nvPr/>
        </p:nvSpPr>
        <p:spPr>
          <a:xfrm>
            <a:off x="2962049" y="4579061"/>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ID3D11DepthStencilState</a:t>
            </a:r>
          </a:p>
        </p:txBody>
      </p:sp>
      <p:sp>
        <p:nvSpPr>
          <p:cNvPr id="36" name="Freeform 35"/>
          <p:cNvSpPr/>
          <p:nvPr/>
        </p:nvSpPr>
        <p:spPr>
          <a:xfrm>
            <a:off x="2962049" y="5006436"/>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ID3D11BlendState</a:t>
            </a:r>
          </a:p>
        </p:txBody>
      </p:sp>
      <p:sp>
        <p:nvSpPr>
          <p:cNvPr id="37" name="Freeform 36"/>
          <p:cNvSpPr/>
          <p:nvPr/>
        </p:nvSpPr>
        <p:spPr>
          <a:xfrm>
            <a:off x="2962049" y="5433812"/>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ID3D11RasterizerState</a:t>
            </a:r>
          </a:p>
        </p:txBody>
      </p:sp>
      <p:sp>
        <p:nvSpPr>
          <p:cNvPr id="38" name="Freeform 37"/>
          <p:cNvSpPr/>
          <p:nvPr/>
        </p:nvSpPr>
        <p:spPr>
          <a:xfrm>
            <a:off x="2962049" y="5861187"/>
            <a:ext cx="1687285" cy="370391"/>
          </a:xfrm>
          <a:custGeom>
            <a:avLst/>
            <a:gdLst>
              <a:gd name="connsiteX0" fmla="*/ 0 w 1687285"/>
              <a:gd name="connsiteY0" fmla="*/ 37039 h 370391"/>
              <a:gd name="connsiteX1" fmla="*/ 37039 w 1687285"/>
              <a:gd name="connsiteY1" fmla="*/ 0 h 370391"/>
              <a:gd name="connsiteX2" fmla="*/ 1650246 w 1687285"/>
              <a:gd name="connsiteY2" fmla="*/ 0 h 370391"/>
              <a:gd name="connsiteX3" fmla="*/ 1687285 w 1687285"/>
              <a:gd name="connsiteY3" fmla="*/ 37039 h 370391"/>
              <a:gd name="connsiteX4" fmla="*/ 1687285 w 1687285"/>
              <a:gd name="connsiteY4" fmla="*/ 333352 h 370391"/>
              <a:gd name="connsiteX5" fmla="*/ 1650246 w 1687285"/>
              <a:gd name="connsiteY5" fmla="*/ 370391 h 370391"/>
              <a:gd name="connsiteX6" fmla="*/ 37039 w 1687285"/>
              <a:gd name="connsiteY6" fmla="*/ 370391 h 370391"/>
              <a:gd name="connsiteX7" fmla="*/ 0 w 1687285"/>
              <a:gd name="connsiteY7" fmla="*/ 333352 h 370391"/>
              <a:gd name="connsiteX8" fmla="*/ 0 w 1687285"/>
              <a:gd name="connsiteY8" fmla="*/ 37039 h 370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370391">
                <a:moveTo>
                  <a:pt x="0" y="37039"/>
                </a:moveTo>
                <a:cubicBezTo>
                  <a:pt x="0" y="16583"/>
                  <a:pt x="16583" y="0"/>
                  <a:pt x="37039" y="0"/>
                </a:cubicBezTo>
                <a:lnTo>
                  <a:pt x="1650246" y="0"/>
                </a:lnTo>
                <a:cubicBezTo>
                  <a:pt x="1670702" y="0"/>
                  <a:pt x="1687285" y="16583"/>
                  <a:pt x="1687285" y="37039"/>
                </a:cubicBezTo>
                <a:lnTo>
                  <a:pt x="1687285" y="333352"/>
                </a:lnTo>
                <a:cubicBezTo>
                  <a:pt x="1687285" y="353808"/>
                  <a:pt x="1670702" y="370391"/>
                  <a:pt x="1650246" y="370391"/>
                </a:cubicBezTo>
                <a:lnTo>
                  <a:pt x="37039" y="370391"/>
                </a:lnTo>
                <a:cubicBezTo>
                  <a:pt x="16583" y="370391"/>
                  <a:pt x="0" y="353808"/>
                  <a:pt x="0" y="333352"/>
                </a:cubicBezTo>
                <a:lnTo>
                  <a:pt x="0" y="37039"/>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6248" tIns="29898" rIns="36248" bIns="29898"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ID3D11SamplerState</a:t>
            </a:r>
          </a:p>
        </p:txBody>
      </p:sp>
      <p:sp>
        <p:nvSpPr>
          <p:cNvPr id="39" name="Freeform 38"/>
          <p:cNvSpPr/>
          <p:nvPr/>
        </p:nvSpPr>
        <p:spPr>
          <a:xfrm>
            <a:off x="501842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ID3D11Asynchronous</a:t>
            </a:r>
          </a:p>
        </p:txBody>
      </p:sp>
      <p:sp>
        <p:nvSpPr>
          <p:cNvPr id="40" name="Freeform 39"/>
          <p:cNvSpPr/>
          <p:nvPr/>
        </p:nvSpPr>
        <p:spPr>
          <a:xfrm>
            <a:off x="522933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ID3D11Query</a:t>
            </a:r>
          </a:p>
        </p:txBody>
      </p:sp>
      <p:sp>
        <p:nvSpPr>
          <p:cNvPr id="41" name="Freeform 40"/>
          <p:cNvSpPr/>
          <p:nvPr/>
        </p:nvSpPr>
        <p:spPr>
          <a:xfrm>
            <a:off x="522933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ID3D11Predicate</a:t>
            </a:r>
          </a:p>
        </p:txBody>
      </p:sp>
      <p:sp>
        <p:nvSpPr>
          <p:cNvPr id="42" name="Freeform 41"/>
          <p:cNvSpPr/>
          <p:nvPr/>
        </p:nvSpPr>
        <p:spPr>
          <a:xfrm>
            <a:off x="522933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ID3D11Counter</a:t>
            </a:r>
          </a:p>
        </p:txBody>
      </p:sp>
      <p:sp>
        <p:nvSpPr>
          <p:cNvPr id="43" name="Freeform 42"/>
          <p:cNvSpPr/>
          <p:nvPr/>
        </p:nvSpPr>
        <p:spPr>
          <a:xfrm>
            <a:off x="728571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ID3D11Resource</a:t>
            </a:r>
          </a:p>
        </p:txBody>
      </p:sp>
      <p:sp>
        <p:nvSpPr>
          <p:cNvPr id="44" name="Freeform 43"/>
          <p:cNvSpPr/>
          <p:nvPr/>
        </p:nvSpPr>
        <p:spPr>
          <a:xfrm>
            <a:off x="7496629" y="2868740"/>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ID3D11Buffer</a:t>
            </a:r>
          </a:p>
        </p:txBody>
      </p:sp>
      <p:sp>
        <p:nvSpPr>
          <p:cNvPr id="45" name="Freeform 44"/>
          <p:cNvSpPr/>
          <p:nvPr/>
        </p:nvSpPr>
        <p:spPr>
          <a:xfrm>
            <a:off x="7496629" y="3738652"/>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ID3D11Texture1D</a:t>
            </a:r>
          </a:p>
        </p:txBody>
      </p:sp>
      <p:sp>
        <p:nvSpPr>
          <p:cNvPr id="46" name="Freeform 45"/>
          <p:cNvSpPr/>
          <p:nvPr/>
        </p:nvSpPr>
        <p:spPr>
          <a:xfrm>
            <a:off x="7496629" y="4608564"/>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ID3D11Texture2D</a:t>
            </a:r>
          </a:p>
        </p:txBody>
      </p:sp>
      <p:sp>
        <p:nvSpPr>
          <p:cNvPr id="47" name="Freeform 46"/>
          <p:cNvSpPr/>
          <p:nvPr/>
        </p:nvSpPr>
        <p:spPr>
          <a:xfrm>
            <a:off x="7496629" y="5478476"/>
            <a:ext cx="1687285" cy="753923"/>
          </a:xfrm>
          <a:custGeom>
            <a:avLst/>
            <a:gdLst>
              <a:gd name="connsiteX0" fmla="*/ 0 w 1687285"/>
              <a:gd name="connsiteY0" fmla="*/ 75392 h 753923"/>
              <a:gd name="connsiteX1" fmla="*/ 75392 w 1687285"/>
              <a:gd name="connsiteY1" fmla="*/ 0 h 753923"/>
              <a:gd name="connsiteX2" fmla="*/ 1611893 w 1687285"/>
              <a:gd name="connsiteY2" fmla="*/ 0 h 753923"/>
              <a:gd name="connsiteX3" fmla="*/ 1687285 w 1687285"/>
              <a:gd name="connsiteY3" fmla="*/ 75392 h 753923"/>
              <a:gd name="connsiteX4" fmla="*/ 1687285 w 1687285"/>
              <a:gd name="connsiteY4" fmla="*/ 678531 h 753923"/>
              <a:gd name="connsiteX5" fmla="*/ 1611893 w 1687285"/>
              <a:gd name="connsiteY5" fmla="*/ 753923 h 753923"/>
              <a:gd name="connsiteX6" fmla="*/ 75392 w 1687285"/>
              <a:gd name="connsiteY6" fmla="*/ 753923 h 753923"/>
              <a:gd name="connsiteX7" fmla="*/ 0 w 1687285"/>
              <a:gd name="connsiteY7" fmla="*/ 678531 h 753923"/>
              <a:gd name="connsiteX8" fmla="*/ 0 w 1687285"/>
              <a:gd name="connsiteY8" fmla="*/ 75392 h 75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753923">
                <a:moveTo>
                  <a:pt x="0" y="75392"/>
                </a:moveTo>
                <a:cubicBezTo>
                  <a:pt x="0" y="33754"/>
                  <a:pt x="33754" y="0"/>
                  <a:pt x="75392" y="0"/>
                </a:cubicBezTo>
                <a:lnTo>
                  <a:pt x="1611893" y="0"/>
                </a:lnTo>
                <a:cubicBezTo>
                  <a:pt x="1653531" y="0"/>
                  <a:pt x="1687285" y="33754"/>
                  <a:pt x="1687285" y="75392"/>
                </a:cubicBezTo>
                <a:lnTo>
                  <a:pt x="1687285" y="678531"/>
                </a:lnTo>
                <a:cubicBezTo>
                  <a:pt x="1687285" y="720169"/>
                  <a:pt x="1653531" y="753923"/>
                  <a:pt x="1611893" y="753923"/>
                </a:cubicBezTo>
                <a:lnTo>
                  <a:pt x="75392" y="753923"/>
                </a:lnTo>
                <a:cubicBezTo>
                  <a:pt x="33754" y="753923"/>
                  <a:pt x="0" y="720169"/>
                  <a:pt x="0" y="678531"/>
                </a:cubicBezTo>
                <a:lnTo>
                  <a:pt x="0" y="75392"/>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47482" tIns="41132" rIns="47482" bIns="41132"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ID3D11Texture3D</a:t>
            </a:r>
          </a:p>
        </p:txBody>
      </p:sp>
      <p:sp>
        <p:nvSpPr>
          <p:cNvPr id="48" name="Freeform 47"/>
          <p:cNvSpPr/>
          <p:nvPr/>
        </p:nvSpPr>
        <p:spPr>
          <a:xfrm>
            <a:off x="9553008" y="1316039"/>
            <a:ext cx="2109107" cy="5175250"/>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64770" rIns="64770" bIns="3687445"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ID3D11View</a:t>
            </a:r>
          </a:p>
        </p:txBody>
      </p:sp>
      <p:sp>
        <p:nvSpPr>
          <p:cNvPr id="49" name="Freeform 48"/>
          <p:cNvSpPr/>
          <p:nvPr/>
        </p:nvSpPr>
        <p:spPr>
          <a:xfrm>
            <a:off x="9763919" y="2869056"/>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ID3D11ShaderResourceView</a:t>
            </a:r>
          </a:p>
        </p:txBody>
      </p:sp>
      <p:sp>
        <p:nvSpPr>
          <p:cNvPr id="50" name="Freeform 49"/>
          <p:cNvSpPr/>
          <p:nvPr/>
        </p:nvSpPr>
        <p:spPr>
          <a:xfrm>
            <a:off x="9763919" y="4042205"/>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ID3D11RenderTargetView</a:t>
            </a:r>
          </a:p>
        </p:txBody>
      </p:sp>
      <p:sp>
        <p:nvSpPr>
          <p:cNvPr id="51" name="Freeform 50"/>
          <p:cNvSpPr/>
          <p:nvPr/>
        </p:nvSpPr>
        <p:spPr>
          <a:xfrm>
            <a:off x="9763919" y="5215354"/>
            <a:ext cx="1687285" cy="1016729"/>
          </a:xfrm>
          <a:custGeom>
            <a:avLst/>
            <a:gdLst>
              <a:gd name="connsiteX0" fmla="*/ 0 w 1687285"/>
              <a:gd name="connsiteY0" fmla="*/ 101673 h 1016729"/>
              <a:gd name="connsiteX1" fmla="*/ 101673 w 1687285"/>
              <a:gd name="connsiteY1" fmla="*/ 0 h 1016729"/>
              <a:gd name="connsiteX2" fmla="*/ 1585612 w 1687285"/>
              <a:gd name="connsiteY2" fmla="*/ 0 h 1016729"/>
              <a:gd name="connsiteX3" fmla="*/ 1687285 w 1687285"/>
              <a:gd name="connsiteY3" fmla="*/ 101673 h 1016729"/>
              <a:gd name="connsiteX4" fmla="*/ 1687285 w 1687285"/>
              <a:gd name="connsiteY4" fmla="*/ 915056 h 1016729"/>
              <a:gd name="connsiteX5" fmla="*/ 1585612 w 1687285"/>
              <a:gd name="connsiteY5" fmla="*/ 1016729 h 1016729"/>
              <a:gd name="connsiteX6" fmla="*/ 101673 w 1687285"/>
              <a:gd name="connsiteY6" fmla="*/ 1016729 h 1016729"/>
              <a:gd name="connsiteX7" fmla="*/ 0 w 1687285"/>
              <a:gd name="connsiteY7" fmla="*/ 915056 h 1016729"/>
              <a:gd name="connsiteX8" fmla="*/ 0 w 1687285"/>
              <a:gd name="connsiteY8" fmla="*/ 101673 h 1016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7285" h="1016729">
                <a:moveTo>
                  <a:pt x="0" y="101673"/>
                </a:moveTo>
                <a:cubicBezTo>
                  <a:pt x="0" y="45521"/>
                  <a:pt x="45521" y="0"/>
                  <a:pt x="101673" y="0"/>
                </a:cubicBezTo>
                <a:lnTo>
                  <a:pt x="1585612" y="0"/>
                </a:lnTo>
                <a:cubicBezTo>
                  <a:pt x="1641764" y="0"/>
                  <a:pt x="1687285" y="45521"/>
                  <a:pt x="1687285" y="101673"/>
                </a:cubicBezTo>
                <a:lnTo>
                  <a:pt x="1687285" y="915056"/>
                </a:lnTo>
                <a:cubicBezTo>
                  <a:pt x="1687285" y="971208"/>
                  <a:pt x="1641764" y="1016729"/>
                  <a:pt x="1585612" y="1016729"/>
                </a:cubicBezTo>
                <a:lnTo>
                  <a:pt x="101673" y="1016729"/>
                </a:lnTo>
                <a:cubicBezTo>
                  <a:pt x="45521" y="1016729"/>
                  <a:pt x="0" y="971208"/>
                  <a:pt x="0" y="915056"/>
                </a:cubicBezTo>
                <a:lnTo>
                  <a:pt x="0" y="101673"/>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5179" tIns="48829" rIns="55179" bIns="48829" numCol="1" spcCol="1270" anchor="ctr" anchorCtr="0">
            <a:noAutofit/>
          </a:bodyPr>
          <a:lstStyle/>
          <a:p>
            <a:pPr lvl="0" algn="ctr" defTabSz="444500">
              <a:lnSpc>
                <a:spcPct val="90000"/>
              </a:lnSpc>
              <a:spcBef>
                <a:spcPct val="0"/>
              </a:spcBef>
              <a:spcAft>
                <a:spcPct val="35000"/>
              </a:spcAft>
            </a:pPr>
            <a:r>
              <a:rPr lang="en-US" sz="900" kern="1200" dirty="0" smtClean="0">
                <a:solidFill>
                  <a:schemeClr val="tx1"/>
                </a:solidFill>
              </a:rPr>
              <a:t>ID3D11DepthStencilView</a:t>
            </a:r>
          </a:p>
        </p:txBody>
      </p:sp>
      <p:sp>
        <p:nvSpPr>
          <p:cNvPr id="3" name="Title 2"/>
          <p:cNvSpPr>
            <a:spLocks noGrp="1"/>
          </p:cNvSpPr>
          <p:nvPr>
            <p:ph type="title" idx="4294967295"/>
          </p:nvPr>
        </p:nvSpPr>
        <p:spPr/>
        <p:txBody>
          <a:bodyPr/>
          <a:lstStyle/>
          <a:p>
            <a:r>
              <a:rPr lang="en-US" dirty="0"/>
              <a:t>Direct3D 11 API (partial)</a:t>
            </a:r>
          </a:p>
        </p:txBody>
      </p:sp>
    </p:spTree>
    <p:extLst>
      <p:ext uri="{BB962C8B-B14F-4D97-AF65-F5344CB8AC3E}">
        <p14:creationId xmlns="" xmlns:p14="http://schemas.microsoft.com/office/powerpoint/2010/main" val="293642187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Freeform 48"/>
          <p:cNvSpPr/>
          <p:nvPr/>
        </p:nvSpPr>
        <p:spPr>
          <a:xfrm>
            <a:off x="477838" y="525463"/>
            <a:ext cx="2109107" cy="2903537"/>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720000" rIns="64770" bIns="720000" numCol="1" spcCol="1270" anchor="ctr" anchorCtr="0">
            <a:noAutofit/>
          </a:bodyPr>
          <a:lstStyle/>
          <a:p>
            <a:pPr lvl="0" algn="ctr" defTabSz="755650">
              <a:lnSpc>
                <a:spcPct val="90000"/>
              </a:lnSpc>
              <a:spcBef>
                <a:spcPct val="0"/>
              </a:spcBef>
              <a:spcAft>
                <a:spcPct val="35000"/>
              </a:spcAft>
            </a:pPr>
            <a:r>
              <a:rPr lang="en-US" sz="1600" kern="1200" dirty="0" smtClean="0">
                <a:solidFill>
                  <a:schemeClr val="tx1"/>
                </a:solidFill>
              </a:rPr>
              <a:t>ID3D11Device</a:t>
            </a:r>
            <a:endParaRPr lang="en-US" sz="1600" kern="1200" dirty="0">
              <a:solidFill>
                <a:schemeClr val="tx1"/>
              </a:solidFill>
            </a:endParaRPr>
          </a:p>
        </p:txBody>
      </p:sp>
      <p:sp>
        <p:nvSpPr>
          <p:cNvPr id="51" name="Freeform 50"/>
          <p:cNvSpPr/>
          <p:nvPr/>
        </p:nvSpPr>
        <p:spPr>
          <a:xfrm>
            <a:off x="2745128" y="525463"/>
            <a:ext cx="2109107" cy="5965826"/>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64770" tIns="612000" rIns="64770" bIns="3687445" numCol="1" spcCol="1270" anchor="t" anchorCtr="0">
            <a:noAutofit/>
          </a:bodyPr>
          <a:lstStyle/>
          <a:p>
            <a:pPr lvl="0" algn="ctr" defTabSz="755650">
              <a:lnSpc>
                <a:spcPct val="90000"/>
              </a:lnSpc>
              <a:spcBef>
                <a:spcPct val="0"/>
              </a:spcBef>
              <a:spcAft>
                <a:spcPct val="35000"/>
              </a:spcAft>
            </a:pPr>
            <a:r>
              <a:rPr lang="en-US" sz="1600" kern="1200" dirty="0" smtClean="0">
                <a:solidFill>
                  <a:schemeClr val="bg1"/>
                </a:solidFill>
              </a:rPr>
              <a:t>ID3D11DeviceChild</a:t>
            </a:r>
            <a:endParaRPr lang="en-US" sz="1600" kern="1200" dirty="0">
              <a:solidFill>
                <a:schemeClr val="bg1"/>
              </a:solidFill>
            </a:endParaRPr>
          </a:p>
        </p:txBody>
      </p:sp>
      <p:sp>
        <p:nvSpPr>
          <p:cNvPr id="52" name="Freeform 51"/>
          <p:cNvSpPr/>
          <p:nvPr/>
        </p:nvSpPr>
        <p:spPr>
          <a:xfrm>
            <a:off x="5012418" y="525463"/>
            <a:ext cx="2109107" cy="5965826"/>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64770" tIns="612000" rIns="64770" bIns="3687445" numCol="1" spcCol="1270" anchor="t" anchorCtr="0">
            <a:noAutofit/>
          </a:bodyPr>
          <a:lstStyle/>
          <a:p>
            <a:pPr lvl="0" algn="ctr" defTabSz="755650">
              <a:lnSpc>
                <a:spcPct val="90000"/>
              </a:lnSpc>
              <a:spcBef>
                <a:spcPct val="0"/>
              </a:spcBef>
              <a:spcAft>
                <a:spcPct val="35000"/>
              </a:spcAft>
            </a:pPr>
            <a:r>
              <a:rPr lang="en-US" sz="1600" kern="1200" dirty="0" smtClean="0">
                <a:solidFill>
                  <a:schemeClr val="bg1"/>
                </a:solidFill>
              </a:rPr>
              <a:t>ID3D11Asynchronous</a:t>
            </a:r>
          </a:p>
        </p:txBody>
      </p:sp>
      <p:sp>
        <p:nvSpPr>
          <p:cNvPr id="53" name="Freeform 52"/>
          <p:cNvSpPr/>
          <p:nvPr/>
        </p:nvSpPr>
        <p:spPr>
          <a:xfrm>
            <a:off x="7279708" y="525463"/>
            <a:ext cx="2109107" cy="5965826"/>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64770" tIns="612000" rIns="64770" bIns="3687445" numCol="1" spcCol="1270" anchor="t" anchorCtr="0">
            <a:noAutofit/>
          </a:bodyPr>
          <a:lstStyle/>
          <a:p>
            <a:pPr lvl="0" algn="ctr" defTabSz="755650">
              <a:lnSpc>
                <a:spcPct val="90000"/>
              </a:lnSpc>
              <a:spcBef>
                <a:spcPct val="0"/>
              </a:spcBef>
              <a:spcAft>
                <a:spcPct val="35000"/>
              </a:spcAft>
            </a:pPr>
            <a:r>
              <a:rPr lang="en-US" sz="1600" kern="1200" dirty="0" smtClean="0">
                <a:solidFill>
                  <a:schemeClr val="bg1"/>
                </a:solidFill>
              </a:rPr>
              <a:t>ID3D11Resource</a:t>
            </a:r>
          </a:p>
        </p:txBody>
      </p:sp>
      <p:sp>
        <p:nvSpPr>
          <p:cNvPr id="54" name="Freeform 53"/>
          <p:cNvSpPr/>
          <p:nvPr/>
        </p:nvSpPr>
        <p:spPr>
          <a:xfrm>
            <a:off x="9546998" y="525463"/>
            <a:ext cx="2109107" cy="5965826"/>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1">
            <a:schemeClr val="accent5"/>
          </a:lnRef>
          <a:fillRef idx="3">
            <a:schemeClr val="accent5"/>
          </a:fillRef>
          <a:effectRef idx="2">
            <a:schemeClr val="accent5"/>
          </a:effectRef>
          <a:fontRef idx="minor">
            <a:schemeClr val="lt1"/>
          </a:fontRef>
        </p:style>
        <p:txBody>
          <a:bodyPr spcFirstLastPara="0" vert="horz" wrap="square" lIns="64770" tIns="612000" rIns="64770" bIns="3687445" numCol="1" spcCol="1270" anchor="t" anchorCtr="0">
            <a:noAutofit/>
          </a:bodyPr>
          <a:lstStyle/>
          <a:p>
            <a:pPr lvl="0" algn="ctr" defTabSz="755650">
              <a:lnSpc>
                <a:spcPct val="90000"/>
              </a:lnSpc>
              <a:spcBef>
                <a:spcPct val="0"/>
              </a:spcBef>
              <a:spcAft>
                <a:spcPct val="35000"/>
              </a:spcAft>
            </a:pPr>
            <a:r>
              <a:rPr lang="en-US" sz="1600" kern="1200" dirty="0" smtClean="0">
                <a:solidFill>
                  <a:schemeClr val="bg1"/>
                </a:solidFill>
              </a:rPr>
              <a:t>ID3D11View</a:t>
            </a:r>
          </a:p>
        </p:txBody>
      </p:sp>
      <p:sp>
        <p:nvSpPr>
          <p:cNvPr id="46" name="Rounded Rectangle 6"/>
          <p:cNvSpPr/>
          <p:nvPr/>
        </p:nvSpPr>
        <p:spPr>
          <a:xfrm>
            <a:off x="5203285" y="1898651"/>
            <a:ext cx="1727372" cy="1313338"/>
          </a:xfrm>
          <a:prstGeom prst="roundRect">
            <a:avLst>
              <a:gd name="adj" fmla="val 5546"/>
            </a:avLst>
          </a:prstGeom>
        </p:spPr>
        <p:style>
          <a:lnRef idx="0">
            <a:schemeClr val="accent5"/>
          </a:lnRef>
          <a:fillRef idx="3">
            <a:schemeClr val="accent5"/>
          </a:fillRef>
          <a:effectRef idx="3">
            <a:schemeClr val="accent5"/>
          </a:effectRef>
          <a:fontRef idx="minor">
            <a:schemeClr val="lt1"/>
          </a:fontRef>
        </p:style>
        <p:txBody>
          <a:bodyPr spcFirstLastPara="0" vert="horz" wrap="square" lIns="25400" tIns="19050" rIns="25400" bIns="190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ID3D11Query</a:t>
            </a:r>
          </a:p>
        </p:txBody>
      </p:sp>
      <p:sp>
        <p:nvSpPr>
          <p:cNvPr id="44" name="Rounded Rectangle 8"/>
          <p:cNvSpPr/>
          <p:nvPr/>
        </p:nvSpPr>
        <p:spPr>
          <a:xfrm>
            <a:off x="5203285" y="3407332"/>
            <a:ext cx="1727372" cy="1313338"/>
          </a:xfrm>
          <a:prstGeom prst="roundRect">
            <a:avLst>
              <a:gd name="adj" fmla="val 6030"/>
            </a:avLst>
          </a:prstGeom>
        </p:spPr>
        <p:style>
          <a:lnRef idx="0">
            <a:schemeClr val="accent5"/>
          </a:lnRef>
          <a:fillRef idx="3">
            <a:schemeClr val="accent5"/>
          </a:fillRef>
          <a:effectRef idx="3">
            <a:schemeClr val="accent5"/>
          </a:effectRef>
          <a:fontRef idx="minor">
            <a:schemeClr val="lt1"/>
          </a:fontRef>
        </p:style>
        <p:txBody>
          <a:bodyPr spcFirstLastPara="0" vert="horz" wrap="square" lIns="25400" tIns="19050" rIns="25400" bIns="190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ID3D11Predicate</a:t>
            </a:r>
          </a:p>
        </p:txBody>
      </p:sp>
      <p:sp>
        <p:nvSpPr>
          <p:cNvPr id="42" name="Rounded Rectangle 10"/>
          <p:cNvSpPr/>
          <p:nvPr/>
        </p:nvSpPr>
        <p:spPr>
          <a:xfrm>
            <a:off x="5203285" y="4916013"/>
            <a:ext cx="1727372" cy="1313338"/>
          </a:xfrm>
          <a:prstGeom prst="roundRect">
            <a:avLst>
              <a:gd name="adj" fmla="val 5063"/>
            </a:avLst>
          </a:prstGeom>
        </p:spPr>
        <p:style>
          <a:lnRef idx="0">
            <a:schemeClr val="accent5"/>
          </a:lnRef>
          <a:fillRef idx="3">
            <a:schemeClr val="accent5"/>
          </a:fillRef>
          <a:effectRef idx="3">
            <a:schemeClr val="accent5"/>
          </a:effectRef>
          <a:fontRef idx="minor">
            <a:schemeClr val="lt1"/>
          </a:fontRef>
        </p:style>
        <p:txBody>
          <a:bodyPr spcFirstLastPara="0" vert="horz" wrap="square" lIns="25400" tIns="19050" rIns="25400" bIns="19050"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ID3D11Counter</a:t>
            </a:r>
          </a:p>
        </p:txBody>
      </p:sp>
      <p:sp>
        <p:nvSpPr>
          <p:cNvPr id="8" name="Freeform 7"/>
          <p:cNvSpPr/>
          <p:nvPr/>
        </p:nvSpPr>
        <p:spPr>
          <a:xfrm>
            <a:off x="2887131" y="1900630"/>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ID3D11VertexShader</a:t>
            </a:r>
            <a:endParaRPr lang="en-US" sz="1000" kern="1200" dirty="0">
              <a:solidFill>
                <a:schemeClr val="bg1"/>
              </a:solidFill>
            </a:endParaRPr>
          </a:p>
        </p:txBody>
      </p:sp>
      <p:sp>
        <p:nvSpPr>
          <p:cNvPr id="9" name="Freeform 8"/>
          <p:cNvSpPr/>
          <p:nvPr/>
        </p:nvSpPr>
        <p:spPr>
          <a:xfrm>
            <a:off x="2887131" y="2212603"/>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ID3D11GeometryShader</a:t>
            </a:r>
            <a:endParaRPr lang="en-US" sz="1000" kern="1200" dirty="0">
              <a:solidFill>
                <a:schemeClr val="bg1"/>
              </a:solidFill>
            </a:endParaRPr>
          </a:p>
        </p:txBody>
      </p:sp>
      <p:sp>
        <p:nvSpPr>
          <p:cNvPr id="10" name="Freeform 9"/>
          <p:cNvSpPr/>
          <p:nvPr/>
        </p:nvSpPr>
        <p:spPr>
          <a:xfrm>
            <a:off x="2887131" y="2524576"/>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ID3D11PixelShader</a:t>
            </a:r>
          </a:p>
        </p:txBody>
      </p:sp>
      <p:sp>
        <p:nvSpPr>
          <p:cNvPr id="11" name="Freeform 10"/>
          <p:cNvSpPr/>
          <p:nvPr/>
        </p:nvSpPr>
        <p:spPr>
          <a:xfrm>
            <a:off x="2887131" y="2836548"/>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ID3D11ComputeShader</a:t>
            </a:r>
          </a:p>
        </p:txBody>
      </p:sp>
      <p:sp>
        <p:nvSpPr>
          <p:cNvPr id="13" name="Freeform 12"/>
          <p:cNvSpPr/>
          <p:nvPr/>
        </p:nvSpPr>
        <p:spPr>
          <a:xfrm>
            <a:off x="2887131" y="3460494"/>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ID3D11HullShader</a:t>
            </a:r>
          </a:p>
        </p:txBody>
      </p:sp>
      <p:sp>
        <p:nvSpPr>
          <p:cNvPr id="14" name="Freeform 13"/>
          <p:cNvSpPr/>
          <p:nvPr/>
        </p:nvSpPr>
        <p:spPr>
          <a:xfrm>
            <a:off x="2887131" y="3772467"/>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ID3D11InputLayout</a:t>
            </a:r>
          </a:p>
        </p:txBody>
      </p:sp>
      <p:sp>
        <p:nvSpPr>
          <p:cNvPr id="15" name="Freeform 14"/>
          <p:cNvSpPr/>
          <p:nvPr/>
        </p:nvSpPr>
        <p:spPr>
          <a:xfrm>
            <a:off x="2887131" y="4084440"/>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ID3D11DepthStencilState</a:t>
            </a:r>
          </a:p>
        </p:txBody>
      </p:sp>
      <p:sp>
        <p:nvSpPr>
          <p:cNvPr id="16" name="Freeform 15"/>
          <p:cNvSpPr/>
          <p:nvPr/>
        </p:nvSpPr>
        <p:spPr>
          <a:xfrm>
            <a:off x="2887131" y="4396413"/>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ID3D11BlendState</a:t>
            </a:r>
          </a:p>
        </p:txBody>
      </p:sp>
      <p:sp>
        <p:nvSpPr>
          <p:cNvPr id="17" name="Freeform 16"/>
          <p:cNvSpPr/>
          <p:nvPr/>
        </p:nvSpPr>
        <p:spPr>
          <a:xfrm>
            <a:off x="2887131" y="4708386"/>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ID3D11RasterizerState</a:t>
            </a:r>
          </a:p>
        </p:txBody>
      </p:sp>
      <p:sp>
        <p:nvSpPr>
          <p:cNvPr id="18" name="Freeform 17"/>
          <p:cNvSpPr/>
          <p:nvPr/>
        </p:nvSpPr>
        <p:spPr>
          <a:xfrm>
            <a:off x="2887131" y="5020358"/>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ID3D11SamplerState</a:t>
            </a:r>
          </a:p>
        </p:txBody>
      </p:sp>
      <p:sp>
        <p:nvSpPr>
          <p:cNvPr id="19" name="Freeform 18"/>
          <p:cNvSpPr/>
          <p:nvPr/>
        </p:nvSpPr>
        <p:spPr>
          <a:xfrm>
            <a:off x="2887131" y="5332331"/>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ID3D11ClassInstance</a:t>
            </a:r>
          </a:p>
        </p:txBody>
      </p:sp>
      <p:sp>
        <p:nvSpPr>
          <p:cNvPr id="20" name="Freeform 19"/>
          <p:cNvSpPr/>
          <p:nvPr/>
        </p:nvSpPr>
        <p:spPr>
          <a:xfrm>
            <a:off x="2887131" y="5644304"/>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ID3D11ClassLinkage</a:t>
            </a:r>
          </a:p>
        </p:txBody>
      </p:sp>
      <p:sp>
        <p:nvSpPr>
          <p:cNvPr id="21" name="Freeform 20"/>
          <p:cNvSpPr/>
          <p:nvPr/>
        </p:nvSpPr>
        <p:spPr>
          <a:xfrm>
            <a:off x="2887131" y="5956277"/>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ID3D11CommandList</a:t>
            </a:r>
          </a:p>
        </p:txBody>
      </p:sp>
      <p:sp>
        <p:nvSpPr>
          <p:cNvPr id="26" name="Freeform 25"/>
          <p:cNvSpPr/>
          <p:nvPr/>
        </p:nvSpPr>
        <p:spPr>
          <a:xfrm>
            <a:off x="7439608" y="1898650"/>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ID3D11Buffer</a:t>
            </a:r>
          </a:p>
        </p:txBody>
      </p:sp>
      <p:sp>
        <p:nvSpPr>
          <p:cNvPr id="27" name="Freeform 26"/>
          <p:cNvSpPr/>
          <p:nvPr/>
        </p:nvSpPr>
        <p:spPr>
          <a:xfrm>
            <a:off x="7439608" y="3017365"/>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ID3D11Texture1D</a:t>
            </a:r>
          </a:p>
        </p:txBody>
      </p:sp>
      <p:sp>
        <p:nvSpPr>
          <p:cNvPr id="28" name="Freeform 27"/>
          <p:cNvSpPr/>
          <p:nvPr/>
        </p:nvSpPr>
        <p:spPr>
          <a:xfrm>
            <a:off x="7439608" y="4136081"/>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ID3D11Texture2D</a:t>
            </a:r>
          </a:p>
        </p:txBody>
      </p:sp>
      <p:sp>
        <p:nvSpPr>
          <p:cNvPr id="29" name="Freeform 28"/>
          <p:cNvSpPr/>
          <p:nvPr/>
        </p:nvSpPr>
        <p:spPr>
          <a:xfrm>
            <a:off x="7439608" y="5254796"/>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ID3D11Texture3D</a:t>
            </a:r>
          </a:p>
        </p:txBody>
      </p:sp>
      <p:sp>
        <p:nvSpPr>
          <p:cNvPr id="31" name="Freeform 30"/>
          <p:cNvSpPr/>
          <p:nvPr/>
        </p:nvSpPr>
        <p:spPr>
          <a:xfrm>
            <a:off x="9711496" y="1898651"/>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ID3D11ShaderResourceView</a:t>
            </a:r>
          </a:p>
        </p:txBody>
      </p:sp>
      <p:sp>
        <p:nvSpPr>
          <p:cNvPr id="32" name="Freeform 31"/>
          <p:cNvSpPr/>
          <p:nvPr/>
        </p:nvSpPr>
        <p:spPr>
          <a:xfrm>
            <a:off x="9711496" y="3017366"/>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ID3D11RenderTargetView</a:t>
            </a:r>
          </a:p>
        </p:txBody>
      </p:sp>
      <p:sp>
        <p:nvSpPr>
          <p:cNvPr id="33" name="Freeform 32"/>
          <p:cNvSpPr/>
          <p:nvPr/>
        </p:nvSpPr>
        <p:spPr>
          <a:xfrm>
            <a:off x="9711496" y="4136082"/>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bg1"/>
                </a:solidFill>
              </a:rPr>
              <a:t>ID3D11DepthStencilView</a:t>
            </a:r>
          </a:p>
        </p:txBody>
      </p:sp>
      <p:sp>
        <p:nvSpPr>
          <p:cNvPr id="34" name="Freeform 33"/>
          <p:cNvSpPr/>
          <p:nvPr/>
        </p:nvSpPr>
        <p:spPr>
          <a:xfrm>
            <a:off x="9711496" y="5254797"/>
            <a:ext cx="1803964" cy="974554"/>
          </a:xfrm>
          <a:custGeom>
            <a:avLst/>
            <a:gdLst>
              <a:gd name="connsiteX0" fmla="*/ 0 w 1803964"/>
              <a:gd name="connsiteY0" fmla="*/ 96955 h 969553"/>
              <a:gd name="connsiteX1" fmla="*/ 28398 w 1803964"/>
              <a:gd name="connsiteY1" fmla="*/ 28397 h 969553"/>
              <a:gd name="connsiteX2" fmla="*/ 96956 w 1803964"/>
              <a:gd name="connsiteY2" fmla="*/ 0 h 969553"/>
              <a:gd name="connsiteX3" fmla="*/ 1707009 w 1803964"/>
              <a:gd name="connsiteY3" fmla="*/ 0 h 969553"/>
              <a:gd name="connsiteX4" fmla="*/ 1775567 w 1803964"/>
              <a:gd name="connsiteY4" fmla="*/ 28398 h 969553"/>
              <a:gd name="connsiteX5" fmla="*/ 1803964 w 1803964"/>
              <a:gd name="connsiteY5" fmla="*/ 96956 h 969553"/>
              <a:gd name="connsiteX6" fmla="*/ 1803964 w 1803964"/>
              <a:gd name="connsiteY6" fmla="*/ 872598 h 969553"/>
              <a:gd name="connsiteX7" fmla="*/ 1775567 w 1803964"/>
              <a:gd name="connsiteY7" fmla="*/ 941156 h 969553"/>
              <a:gd name="connsiteX8" fmla="*/ 1707009 w 1803964"/>
              <a:gd name="connsiteY8" fmla="*/ 969553 h 969553"/>
              <a:gd name="connsiteX9" fmla="*/ 96955 w 1803964"/>
              <a:gd name="connsiteY9" fmla="*/ 969553 h 969553"/>
              <a:gd name="connsiteX10" fmla="*/ 28397 w 1803964"/>
              <a:gd name="connsiteY10" fmla="*/ 941155 h 969553"/>
              <a:gd name="connsiteX11" fmla="*/ 0 w 1803964"/>
              <a:gd name="connsiteY11" fmla="*/ 872597 h 969553"/>
              <a:gd name="connsiteX12" fmla="*/ 0 w 1803964"/>
              <a:gd name="connsiteY12" fmla="*/ 96955 h 96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969553">
                <a:moveTo>
                  <a:pt x="0" y="96955"/>
                </a:moveTo>
                <a:cubicBezTo>
                  <a:pt x="0" y="71241"/>
                  <a:pt x="10215" y="46580"/>
                  <a:pt x="28398" y="28397"/>
                </a:cubicBezTo>
                <a:cubicBezTo>
                  <a:pt x="46581" y="10214"/>
                  <a:pt x="71242" y="0"/>
                  <a:pt x="96956" y="0"/>
                </a:cubicBezTo>
                <a:lnTo>
                  <a:pt x="1707009" y="0"/>
                </a:lnTo>
                <a:cubicBezTo>
                  <a:pt x="1732723" y="0"/>
                  <a:pt x="1757384" y="10215"/>
                  <a:pt x="1775567" y="28398"/>
                </a:cubicBezTo>
                <a:cubicBezTo>
                  <a:pt x="1793750" y="46581"/>
                  <a:pt x="1803964" y="71242"/>
                  <a:pt x="1803964" y="96956"/>
                </a:cubicBezTo>
                <a:lnTo>
                  <a:pt x="1803964" y="872598"/>
                </a:lnTo>
                <a:cubicBezTo>
                  <a:pt x="1803964" y="898312"/>
                  <a:pt x="1793749" y="922973"/>
                  <a:pt x="1775567" y="941156"/>
                </a:cubicBezTo>
                <a:cubicBezTo>
                  <a:pt x="1757384" y="959339"/>
                  <a:pt x="1732724" y="969553"/>
                  <a:pt x="1707009" y="969553"/>
                </a:cubicBezTo>
                <a:lnTo>
                  <a:pt x="96955" y="969553"/>
                </a:lnTo>
                <a:cubicBezTo>
                  <a:pt x="71241" y="969553"/>
                  <a:pt x="46580" y="959338"/>
                  <a:pt x="28397" y="941155"/>
                </a:cubicBezTo>
                <a:cubicBezTo>
                  <a:pt x="10214" y="922972"/>
                  <a:pt x="0" y="898311"/>
                  <a:pt x="0" y="872597"/>
                </a:cubicBezTo>
                <a:lnTo>
                  <a:pt x="0" y="96955"/>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53797" tIns="47447" rIns="53797" bIns="47447"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ID3D11UnorderedAccessView</a:t>
            </a:r>
          </a:p>
        </p:txBody>
      </p:sp>
      <p:sp>
        <p:nvSpPr>
          <p:cNvPr id="50" name="Freeform 49"/>
          <p:cNvSpPr/>
          <p:nvPr/>
        </p:nvSpPr>
        <p:spPr>
          <a:xfrm>
            <a:off x="2885294" y="3154201"/>
            <a:ext cx="1803964" cy="270376"/>
          </a:xfrm>
          <a:custGeom>
            <a:avLst/>
            <a:gdLst>
              <a:gd name="connsiteX0" fmla="*/ 0 w 1803964"/>
              <a:gd name="connsiteY0" fmla="*/ 27038 h 270376"/>
              <a:gd name="connsiteX1" fmla="*/ 7919 w 1803964"/>
              <a:gd name="connsiteY1" fmla="*/ 7919 h 270376"/>
              <a:gd name="connsiteX2" fmla="*/ 27038 w 1803964"/>
              <a:gd name="connsiteY2" fmla="*/ 0 h 270376"/>
              <a:gd name="connsiteX3" fmla="*/ 1776926 w 1803964"/>
              <a:gd name="connsiteY3" fmla="*/ 0 h 270376"/>
              <a:gd name="connsiteX4" fmla="*/ 1796045 w 1803964"/>
              <a:gd name="connsiteY4" fmla="*/ 7919 h 270376"/>
              <a:gd name="connsiteX5" fmla="*/ 1803964 w 1803964"/>
              <a:gd name="connsiteY5" fmla="*/ 27038 h 270376"/>
              <a:gd name="connsiteX6" fmla="*/ 1803964 w 1803964"/>
              <a:gd name="connsiteY6" fmla="*/ 243338 h 270376"/>
              <a:gd name="connsiteX7" fmla="*/ 1796045 w 1803964"/>
              <a:gd name="connsiteY7" fmla="*/ 262457 h 270376"/>
              <a:gd name="connsiteX8" fmla="*/ 1776926 w 1803964"/>
              <a:gd name="connsiteY8" fmla="*/ 270376 h 270376"/>
              <a:gd name="connsiteX9" fmla="*/ 27038 w 1803964"/>
              <a:gd name="connsiteY9" fmla="*/ 270376 h 270376"/>
              <a:gd name="connsiteX10" fmla="*/ 7919 w 1803964"/>
              <a:gd name="connsiteY10" fmla="*/ 262457 h 270376"/>
              <a:gd name="connsiteX11" fmla="*/ 0 w 1803964"/>
              <a:gd name="connsiteY11" fmla="*/ 243338 h 270376"/>
              <a:gd name="connsiteX12" fmla="*/ 0 w 1803964"/>
              <a:gd name="connsiteY12" fmla="*/ 27038 h 270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03964" h="270376">
                <a:moveTo>
                  <a:pt x="0" y="27038"/>
                </a:moveTo>
                <a:cubicBezTo>
                  <a:pt x="0" y="19867"/>
                  <a:pt x="2849" y="12990"/>
                  <a:pt x="7919" y="7919"/>
                </a:cubicBezTo>
                <a:cubicBezTo>
                  <a:pt x="12990" y="2848"/>
                  <a:pt x="19867" y="0"/>
                  <a:pt x="27038" y="0"/>
                </a:cubicBezTo>
                <a:lnTo>
                  <a:pt x="1776926" y="0"/>
                </a:lnTo>
                <a:cubicBezTo>
                  <a:pt x="1784097" y="0"/>
                  <a:pt x="1790974" y="2849"/>
                  <a:pt x="1796045" y="7919"/>
                </a:cubicBezTo>
                <a:cubicBezTo>
                  <a:pt x="1801116" y="12990"/>
                  <a:pt x="1803964" y="19867"/>
                  <a:pt x="1803964" y="27038"/>
                </a:cubicBezTo>
                <a:lnTo>
                  <a:pt x="1803964" y="243338"/>
                </a:lnTo>
                <a:cubicBezTo>
                  <a:pt x="1803964" y="250509"/>
                  <a:pt x="1801115" y="257386"/>
                  <a:pt x="1796045" y="262457"/>
                </a:cubicBezTo>
                <a:cubicBezTo>
                  <a:pt x="1790974" y="267528"/>
                  <a:pt x="1784097" y="270376"/>
                  <a:pt x="1776926" y="270376"/>
                </a:cubicBezTo>
                <a:lnTo>
                  <a:pt x="27038" y="270376"/>
                </a:lnTo>
                <a:cubicBezTo>
                  <a:pt x="19867" y="270376"/>
                  <a:pt x="12990" y="267527"/>
                  <a:pt x="7919" y="262457"/>
                </a:cubicBezTo>
                <a:cubicBezTo>
                  <a:pt x="2848" y="257386"/>
                  <a:pt x="0" y="250509"/>
                  <a:pt x="0" y="243338"/>
                </a:cubicBezTo>
                <a:lnTo>
                  <a:pt x="0" y="27038"/>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33319" tIns="26969" rIns="33319" bIns="26969" numCol="1" spcCol="1270" anchor="ctr" anchorCtr="0">
            <a:noAutofit/>
          </a:bodyPr>
          <a:lstStyle/>
          <a:p>
            <a:pPr lvl="0" algn="ctr" defTabSz="444500">
              <a:lnSpc>
                <a:spcPct val="90000"/>
              </a:lnSpc>
              <a:spcBef>
                <a:spcPct val="0"/>
              </a:spcBef>
              <a:spcAft>
                <a:spcPct val="35000"/>
              </a:spcAft>
            </a:pPr>
            <a:r>
              <a:rPr lang="en-US" sz="1000" kern="1200" dirty="0" smtClean="0">
                <a:solidFill>
                  <a:schemeClr val="tx1"/>
                </a:solidFill>
              </a:rPr>
              <a:t>ID3D11DomainShader</a:t>
            </a:r>
          </a:p>
        </p:txBody>
      </p:sp>
      <p:sp>
        <p:nvSpPr>
          <p:cNvPr id="55" name="Freeform 54"/>
          <p:cNvSpPr/>
          <p:nvPr/>
        </p:nvSpPr>
        <p:spPr>
          <a:xfrm>
            <a:off x="477838" y="3581400"/>
            <a:ext cx="2109107" cy="2903537"/>
          </a:xfrm>
          <a:custGeom>
            <a:avLst/>
            <a:gdLst>
              <a:gd name="connsiteX0" fmla="*/ 0 w 2109107"/>
              <a:gd name="connsiteY0" fmla="*/ 210911 h 5175250"/>
              <a:gd name="connsiteX1" fmla="*/ 210911 w 2109107"/>
              <a:gd name="connsiteY1" fmla="*/ 0 h 5175250"/>
              <a:gd name="connsiteX2" fmla="*/ 1898196 w 2109107"/>
              <a:gd name="connsiteY2" fmla="*/ 0 h 5175250"/>
              <a:gd name="connsiteX3" fmla="*/ 2109107 w 2109107"/>
              <a:gd name="connsiteY3" fmla="*/ 210911 h 5175250"/>
              <a:gd name="connsiteX4" fmla="*/ 2109107 w 2109107"/>
              <a:gd name="connsiteY4" fmla="*/ 4964339 h 5175250"/>
              <a:gd name="connsiteX5" fmla="*/ 1898196 w 2109107"/>
              <a:gd name="connsiteY5" fmla="*/ 5175250 h 5175250"/>
              <a:gd name="connsiteX6" fmla="*/ 210911 w 2109107"/>
              <a:gd name="connsiteY6" fmla="*/ 5175250 h 5175250"/>
              <a:gd name="connsiteX7" fmla="*/ 0 w 2109107"/>
              <a:gd name="connsiteY7" fmla="*/ 4964339 h 5175250"/>
              <a:gd name="connsiteX8" fmla="*/ 0 w 2109107"/>
              <a:gd name="connsiteY8" fmla="*/ 210911 h 517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09107" h="5175250">
                <a:moveTo>
                  <a:pt x="0" y="210911"/>
                </a:moveTo>
                <a:cubicBezTo>
                  <a:pt x="0" y="94428"/>
                  <a:pt x="94428" y="0"/>
                  <a:pt x="210911" y="0"/>
                </a:cubicBezTo>
                <a:lnTo>
                  <a:pt x="1898196" y="0"/>
                </a:lnTo>
                <a:cubicBezTo>
                  <a:pt x="2014679" y="0"/>
                  <a:pt x="2109107" y="94428"/>
                  <a:pt x="2109107" y="210911"/>
                </a:cubicBezTo>
                <a:lnTo>
                  <a:pt x="2109107" y="4964339"/>
                </a:lnTo>
                <a:cubicBezTo>
                  <a:pt x="2109107" y="5080822"/>
                  <a:pt x="2014679" y="5175250"/>
                  <a:pt x="1898196" y="5175250"/>
                </a:cubicBezTo>
                <a:lnTo>
                  <a:pt x="210911" y="5175250"/>
                </a:lnTo>
                <a:cubicBezTo>
                  <a:pt x="94428" y="5175250"/>
                  <a:pt x="0" y="5080822"/>
                  <a:pt x="0" y="4964339"/>
                </a:cubicBezTo>
                <a:lnTo>
                  <a:pt x="0" y="210911"/>
                </a:lnTo>
                <a:close/>
              </a:path>
            </a:pathLst>
          </a:custGeom>
        </p:spPr>
        <p:style>
          <a:lnRef idx="0">
            <a:schemeClr val="accent2"/>
          </a:lnRef>
          <a:fillRef idx="3">
            <a:schemeClr val="accent2"/>
          </a:fillRef>
          <a:effectRef idx="3">
            <a:schemeClr val="accent2"/>
          </a:effectRef>
          <a:fontRef idx="minor">
            <a:schemeClr val="lt1"/>
          </a:fontRef>
        </p:style>
        <p:txBody>
          <a:bodyPr spcFirstLastPara="0" vert="horz" wrap="square" lIns="64770" tIns="720000" rIns="64770" bIns="720000" numCol="1" spcCol="1270" anchor="ctr" anchorCtr="0">
            <a:noAutofit/>
          </a:bodyPr>
          <a:lstStyle/>
          <a:p>
            <a:pPr lvl="0" algn="ctr" defTabSz="755650">
              <a:lnSpc>
                <a:spcPct val="90000"/>
              </a:lnSpc>
              <a:spcAft>
                <a:spcPct val="35000"/>
              </a:spcAft>
            </a:pPr>
            <a:r>
              <a:rPr lang="en-US" sz="1600" dirty="0"/>
              <a:t>ID3D11DeviceContext</a:t>
            </a:r>
            <a:endParaRPr lang="en-US" sz="1600" kern="1200" dirty="0">
              <a:solidFill>
                <a:schemeClr val="tx1"/>
              </a:solidFill>
            </a:endParaRPr>
          </a:p>
        </p:txBody>
      </p:sp>
    </p:spTree>
    <p:extLst>
      <p:ext uri="{BB962C8B-B14F-4D97-AF65-F5344CB8AC3E}">
        <p14:creationId xmlns="" xmlns:p14="http://schemas.microsoft.com/office/powerpoint/2010/main" val="378310259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Direct3D 11 API Change</a:t>
            </a:r>
            <a:endParaRPr lang="en-US" dirty="0"/>
          </a:p>
        </p:txBody>
      </p:sp>
      <p:sp>
        <p:nvSpPr>
          <p:cNvPr id="5" name="Text Placeholder 4"/>
          <p:cNvSpPr>
            <a:spLocks noGrp="1"/>
          </p:cNvSpPr>
          <p:nvPr>
            <p:ph type="body" idx="4294967295"/>
          </p:nvPr>
        </p:nvSpPr>
        <p:spPr>
          <a:xfrm>
            <a:off x="782638" y="1309688"/>
            <a:ext cx="11211180" cy="4764381"/>
          </a:xfrm>
        </p:spPr>
        <p:txBody>
          <a:bodyPr/>
          <a:lstStyle/>
          <a:p>
            <a:r>
              <a:rPr lang="en-US" dirty="0" smtClean="0"/>
              <a:t>Main difference is </a:t>
            </a:r>
            <a:r>
              <a:rPr lang="en-US" b="1" dirty="0" smtClean="0">
                <a:latin typeface="Courier New" pitchFamily="49" charset="0"/>
                <a:cs typeface="Courier New" pitchFamily="49" charset="0"/>
              </a:rPr>
              <a:t>ID3D10Device</a:t>
            </a:r>
            <a:r>
              <a:rPr lang="en-US" dirty="0" smtClean="0"/>
              <a:t> was split in two</a:t>
            </a:r>
            <a:endParaRPr lang="en-US" b="1" dirty="0" smtClean="0">
              <a:latin typeface="Courier New" pitchFamily="49" charset="0"/>
              <a:cs typeface="Courier New" pitchFamily="49" charset="0"/>
            </a:endParaRPr>
          </a:p>
          <a:p>
            <a:pPr lvl="1"/>
            <a:r>
              <a:rPr lang="en-US" dirty="0" smtClean="0"/>
              <a:t>Object creation in </a:t>
            </a:r>
            <a:r>
              <a:rPr lang="en-US" b="1" dirty="0" smtClean="0">
                <a:latin typeface="Courier New" pitchFamily="49" charset="0"/>
                <a:cs typeface="Courier New" pitchFamily="49" charset="0"/>
              </a:rPr>
              <a:t>ID3D11Device</a:t>
            </a:r>
            <a:r>
              <a:rPr lang="en-US" dirty="0" smtClean="0"/>
              <a:t> interface</a:t>
            </a:r>
          </a:p>
          <a:p>
            <a:pPr lvl="1"/>
            <a:r>
              <a:rPr lang="en-US" dirty="0" smtClean="0">
                <a:cs typeface="Courier New" pitchFamily="49" charset="0"/>
              </a:rPr>
              <a:t>Other methods split off into </a:t>
            </a:r>
            <a:r>
              <a:rPr lang="en-US" b="1" dirty="0" smtClean="0">
                <a:latin typeface="Courier New" pitchFamily="49" charset="0"/>
                <a:cs typeface="Courier New" pitchFamily="49" charset="0"/>
              </a:rPr>
              <a:t>ID3D11DeviceContext </a:t>
            </a:r>
            <a:r>
              <a:rPr lang="en-US" dirty="0" smtClean="0"/>
              <a:t>interface</a:t>
            </a:r>
            <a:endParaRPr lang="en-US" b="1" dirty="0" smtClean="0">
              <a:latin typeface="Courier New" pitchFamily="49" charset="0"/>
              <a:cs typeface="Courier New" pitchFamily="49" charset="0"/>
            </a:endParaRPr>
          </a:p>
          <a:p>
            <a:pPr lvl="2"/>
            <a:r>
              <a:rPr lang="en-US" dirty="0" smtClean="0"/>
              <a:t>Rendering and state configuration</a:t>
            </a:r>
          </a:p>
          <a:p>
            <a:pPr lvl="2"/>
            <a:r>
              <a:rPr lang="en-US" b="1" dirty="0" smtClean="0">
                <a:latin typeface="Courier New" pitchFamily="49" charset="0"/>
                <a:cs typeface="Courier New" pitchFamily="49" charset="0"/>
              </a:rPr>
              <a:t>Map()</a:t>
            </a:r>
            <a:r>
              <a:rPr lang="en-US" dirty="0" smtClean="0">
                <a:latin typeface="Courier New" pitchFamily="49" charset="0"/>
                <a:cs typeface="Courier New" pitchFamily="49" charset="0"/>
              </a:rPr>
              <a:t>/</a:t>
            </a:r>
            <a:r>
              <a:rPr lang="en-US" b="1" dirty="0" err="1" smtClean="0">
                <a:latin typeface="Courier New" pitchFamily="49" charset="0"/>
                <a:cs typeface="Courier New" pitchFamily="49" charset="0"/>
              </a:rPr>
              <a:t>Unmap</a:t>
            </a:r>
            <a:r>
              <a:rPr lang="en-US" b="1" dirty="0" smtClean="0">
                <a:latin typeface="Courier New" pitchFamily="49" charset="0"/>
                <a:cs typeface="Courier New" pitchFamily="49" charset="0"/>
              </a:rPr>
              <a:t>() </a:t>
            </a:r>
            <a:r>
              <a:rPr lang="en-US" dirty="0" smtClean="0"/>
              <a:t>from resource objects</a:t>
            </a:r>
          </a:p>
          <a:p>
            <a:pPr lvl="2"/>
            <a:r>
              <a:rPr lang="en-US" b="1" dirty="0" smtClean="0">
                <a:latin typeface="Courier New" pitchFamily="49" charset="0"/>
                <a:cs typeface="Courier New" pitchFamily="49" charset="0"/>
              </a:rPr>
              <a:t>Begin(), End(), </a:t>
            </a:r>
            <a:r>
              <a:rPr lang="en-US" dirty="0" smtClean="0"/>
              <a:t>and </a:t>
            </a:r>
            <a:r>
              <a:rPr lang="en-US" b="1" dirty="0" err="1" smtClean="0">
                <a:latin typeface="Courier New" pitchFamily="49" charset="0"/>
                <a:cs typeface="Courier New" pitchFamily="49" charset="0"/>
              </a:rPr>
              <a:t>GetData</a:t>
            </a:r>
            <a:r>
              <a:rPr lang="en-US" b="1" dirty="0" smtClean="0">
                <a:latin typeface="Courier New" pitchFamily="49" charset="0"/>
                <a:cs typeface="Courier New" pitchFamily="49" charset="0"/>
              </a:rPr>
              <a:t>() </a:t>
            </a:r>
            <a:r>
              <a:rPr lang="en-US" dirty="0" smtClean="0"/>
              <a:t>from query objects</a:t>
            </a:r>
          </a:p>
          <a:p>
            <a:pPr lvl="2"/>
            <a:r>
              <a:rPr lang="en-US" dirty="0" smtClean="0"/>
              <a:t>One immediate context for rendering directly to the device</a:t>
            </a:r>
          </a:p>
          <a:p>
            <a:pPr lvl="2"/>
            <a:r>
              <a:rPr lang="en-US" dirty="0" smtClean="0"/>
              <a:t>Zero or more deferred contexts for creating command lists</a:t>
            </a:r>
          </a:p>
          <a:p>
            <a:r>
              <a:rPr lang="en-US" dirty="0" smtClean="0"/>
              <a:t>Provides basis of multithreading improvements</a:t>
            </a:r>
            <a:endParaRPr lang="en-US" b="1" dirty="0" smtClean="0">
              <a:latin typeface="Courier New" pitchFamily="49" charset="0"/>
              <a:cs typeface="Courier New" pitchFamily="49" charset="0"/>
            </a:endParaRPr>
          </a:p>
        </p:txBody>
      </p:sp>
    </p:spTree>
    <p:extLst>
      <p:ext uri="{BB962C8B-B14F-4D97-AF65-F5344CB8AC3E}">
        <p14:creationId xmlns="" xmlns:p14="http://schemas.microsoft.com/office/powerpoint/2010/main" val="8913896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noFill/>
          <a:ln/>
        </p:spPr>
        <p:txBody>
          <a:bodyPr/>
          <a:lstStyle/>
          <a:p>
            <a:pPr eaLnBrk="1" hangingPunct="1">
              <a:lnSpc>
                <a:spcPct val="80000"/>
              </a:lnSpc>
            </a:pPr>
            <a:r>
              <a:rPr lang="en-US" dirty="0" smtClean="0"/>
              <a:t>DirectX 11 Technology Update</a:t>
            </a:r>
            <a:endParaRPr lang="en-US" b="1" dirty="0" smtClean="0"/>
          </a:p>
        </p:txBody>
      </p:sp>
      <p:sp>
        <p:nvSpPr>
          <p:cNvPr id="5123" name="Rectangle 3"/>
          <p:cNvSpPr>
            <a:spLocks noGrp="1" noChangeArrowheads="1"/>
          </p:cNvSpPr>
          <p:nvPr>
            <p:ph type="subTitle" idx="1"/>
          </p:nvPr>
        </p:nvSpPr>
        <p:spPr>
          <a:noFill/>
        </p:spPr>
        <p:txBody>
          <a:bodyPr/>
          <a:lstStyle/>
          <a:p>
            <a:pPr eaLnBrk="1" hangingPunct="1">
              <a:buClr>
                <a:schemeClr val="tx2"/>
              </a:buClr>
              <a:buFont typeface="Wingdings 2" pitchFamily="1" charset="2"/>
              <a:buNone/>
            </a:pPr>
            <a:r>
              <a:rPr lang="en-US" dirty="0" smtClean="0">
                <a:effectLst/>
                <a:latin typeface="Trebuchet MS" pitchFamily="1" charset="0"/>
              </a:rPr>
              <a:t>Chuck Walbourn</a:t>
            </a:r>
          </a:p>
          <a:p>
            <a:pPr eaLnBrk="1" hangingPunct="1">
              <a:buClr>
                <a:schemeClr val="tx2"/>
              </a:buClr>
              <a:buFont typeface="Wingdings 2" pitchFamily="1" charset="2"/>
              <a:buNone/>
            </a:pPr>
            <a:r>
              <a:rPr lang="en-US" dirty="0" smtClean="0">
                <a:latin typeface="Trebuchet MS" pitchFamily="1" charset="0"/>
              </a:rPr>
              <a:t>Senior Software Design Engineer</a:t>
            </a:r>
          </a:p>
          <a:p>
            <a:pPr eaLnBrk="1" hangingPunct="1">
              <a:buClr>
                <a:schemeClr val="tx2"/>
              </a:buClr>
              <a:buFont typeface="Wingdings 2" pitchFamily="1" charset="2"/>
              <a:buNone/>
            </a:pPr>
            <a:r>
              <a:rPr lang="en-US" dirty="0" smtClean="0">
                <a:effectLst/>
                <a:latin typeface="Trebuchet MS" pitchFamily="1" charset="0"/>
              </a:rPr>
              <a:t>Microsoft</a:t>
            </a:r>
          </a:p>
        </p:txBody>
      </p:sp>
      <p:pic>
        <p:nvPicPr>
          <p:cNvPr id="55298" name="Picture 2" descr="http://www.microsoft.com/games/en-US/PublishingImages/aboutGFW/direcX11Logo_highres.jpg"/>
          <p:cNvPicPr>
            <a:picLocks noChangeAspect="1" noChangeArrowheads="1"/>
          </p:cNvPicPr>
          <p:nvPr/>
        </p:nvPicPr>
        <p:blipFill>
          <a:blip r:embed="rId3" cstate="print"/>
          <a:srcRect/>
          <a:stretch>
            <a:fillRect/>
          </a:stretch>
        </p:blipFill>
        <p:spPr bwMode="auto">
          <a:xfrm>
            <a:off x="1029045" y="5622174"/>
            <a:ext cx="2204014" cy="639165"/>
          </a:xfrm>
          <a:prstGeom prst="rect">
            <a:avLst/>
          </a:prstGeom>
          <a:noFill/>
        </p:spPr>
      </p:pic>
    </p:spTree>
    <p:extLst>
      <p:ext uri="{BB962C8B-B14F-4D97-AF65-F5344CB8AC3E}">
        <p14:creationId xmlns="" xmlns:p14="http://schemas.microsoft.com/office/powerpoint/2010/main" val="325572803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b="1" dirty="0" smtClean="0">
                <a:latin typeface="Courier New" pitchFamily="49" charset="0"/>
                <a:cs typeface="Courier New" pitchFamily="49" charset="0"/>
              </a:rPr>
              <a:t>ID3D11Device</a:t>
            </a:r>
            <a:r>
              <a:rPr lang="en-US" dirty="0" smtClean="0"/>
              <a:t> is thread-safe</a:t>
            </a:r>
          </a:p>
          <a:p>
            <a:pPr lvl="1"/>
            <a:r>
              <a:rPr lang="en-US" dirty="0" smtClean="0"/>
              <a:t>Without driver support for Concurrent Creates, runtime will enforce thread-safety with a coarse lock</a:t>
            </a:r>
          </a:p>
          <a:p>
            <a:pPr lvl="1"/>
            <a:r>
              <a:rPr lang="en-US" dirty="0" smtClean="0"/>
              <a:t>Without driver support for Concurrent Creates, creating objects and rendering with the immediate context will not be concurrent (using the same coarse lock)</a:t>
            </a:r>
          </a:p>
          <a:p>
            <a:pPr lvl="1"/>
            <a:r>
              <a:rPr lang="en-US" dirty="0" smtClean="0"/>
              <a:t>Methods on most other objects (</a:t>
            </a:r>
            <a:r>
              <a:rPr lang="en-US" b="1" dirty="0" smtClean="0">
                <a:latin typeface="Courier New" pitchFamily="49" charset="0"/>
                <a:cs typeface="Courier New" pitchFamily="49" charset="0"/>
              </a:rPr>
              <a:t>ID3D11DeviceChild</a:t>
            </a:r>
            <a:r>
              <a:rPr lang="en-US" dirty="0" smtClean="0"/>
              <a:t>-derived) are also thread-safe</a:t>
            </a:r>
          </a:p>
          <a:p>
            <a:pPr lvl="1"/>
            <a:r>
              <a:rPr lang="en-US" dirty="0" smtClean="0"/>
              <a:t>Can opt-out by using </a:t>
            </a:r>
            <a:r>
              <a:rPr lang="en-US" sz="2400" b="1" dirty="0" smtClean="0">
                <a:latin typeface="Courier New" pitchFamily="49" charset="0"/>
                <a:cs typeface="Courier New" pitchFamily="49" charset="0"/>
              </a:rPr>
              <a:t>D3D11_CREATE_DEVICE_SINGLETHREADED</a:t>
            </a:r>
          </a:p>
        </p:txBody>
      </p:sp>
      <p:sp>
        <p:nvSpPr>
          <p:cNvPr id="2" name="Title 1"/>
          <p:cNvSpPr>
            <a:spLocks noGrp="1"/>
          </p:cNvSpPr>
          <p:nvPr>
            <p:ph type="title" idx="4294967295"/>
          </p:nvPr>
        </p:nvSpPr>
        <p:spPr/>
        <p:txBody>
          <a:bodyPr/>
          <a:lstStyle/>
          <a:p>
            <a:r>
              <a:rPr lang="en-US" dirty="0" smtClean="0"/>
              <a:t>Multi-threading Rules</a:t>
            </a:r>
            <a:endParaRPr lang="en-US" dirty="0"/>
          </a:p>
        </p:txBody>
      </p:sp>
    </p:spTree>
    <p:extLst>
      <p:ext uri="{BB962C8B-B14F-4D97-AF65-F5344CB8AC3E}">
        <p14:creationId xmlns="" xmlns:p14="http://schemas.microsoft.com/office/powerpoint/2010/main" val="366851996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b="1" dirty="0" smtClean="0">
                <a:latin typeface="Courier New" pitchFamily="49" charset="0"/>
                <a:cs typeface="Courier New" pitchFamily="49" charset="0"/>
              </a:rPr>
              <a:t>ID3D11DeviceContext </a:t>
            </a:r>
            <a:r>
              <a:rPr lang="en-US" dirty="0" smtClean="0"/>
              <a:t>is not thread-safe</a:t>
            </a:r>
          </a:p>
          <a:p>
            <a:pPr lvl="1"/>
            <a:r>
              <a:rPr lang="en-US" dirty="0" smtClean="0"/>
              <a:t>Typical usage is one device context per thread, one of them using immediate and the rest using deferred contexts</a:t>
            </a:r>
          </a:p>
          <a:p>
            <a:pPr lvl="1"/>
            <a:r>
              <a:rPr lang="en-US" dirty="0" smtClean="0"/>
              <a:t>Note that DXGI methods should not be used concurrently while rendering with the immediate device context</a:t>
            </a:r>
          </a:p>
          <a:p>
            <a:pPr lvl="2"/>
            <a:r>
              <a:rPr lang="en-US" dirty="0" smtClean="0"/>
              <a:t>For example, </a:t>
            </a:r>
            <a:r>
              <a:rPr lang="en-US" b="1" dirty="0" smtClean="0">
                <a:latin typeface="Courier New" pitchFamily="49" charset="0"/>
                <a:cs typeface="Courier New" pitchFamily="49" charset="0"/>
              </a:rPr>
              <a:t>Present() </a:t>
            </a:r>
            <a:r>
              <a:rPr lang="en-US" dirty="0" smtClean="0"/>
              <a:t>uses the immediate device context</a:t>
            </a:r>
          </a:p>
          <a:p>
            <a:pPr lvl="1"/>
            <a:r>
              <a:rPr lang="en-US" dirty="0" smtClean="0"/>
              <a:t>It is thread-safe to use the methods inherited from </a:t>
            </a:r>
            <a:r>
              <a:rPr lang="en-US" b="1" dirty="0" smtClean="0">
                <a:latin typeface="Courier New" pitchFamily="49" charset="0"/>
                <a:cs typeface="Courier New" pitchFamily="49" charset="0"/>
              </a:rPr>
              <a:t>ID3D11DeviceChild</a:t>
            </a:r>
          </a:p>
          <a:p>
            <a:pPr lvl="2"/>
            <a:r>
              <a:rPr lang="en-US" b="1" dirty="0" err="1" smtClean="0">
                <a:latin typeface="Courier New" pitchFamily="49" charset="0"/>
                <a:cs typeface="Courier New" pitchFamily="49" charset="0"/>
              </a:rPr>
              <a:t>AddRef</a:t>
            </a:r>
            <a:r>
              <a:rPr lang="en-US" b="1" dirty="0" smtClean="0">
                <a:latin typeface="Courier New" pitchFamily="49" charset="0"/>
                <a:cs typeface="Courier New" pitchFamily="49" charset="0"/>
              </a:rPr>
              <a:t>(), Release(), </a:t>
            </a:r>
            <a:r>
              <a:rPr lang="en-US" b="1" dirty="0" err="1" smtClean="0">
                <a:latin typeface="Courier New" pitchFamily="49" charset="0"/>
                <a:cs typeface="Courier New" pitchFamily="49" charset="0"/>
              </a:rPr>
              <a:t>QueryInterface</a:t>
            </a:r>
            <a:r>
              <a:rPr lang="en-US" b="1" dirty="0" smtClean="0">
                <a:latin typeface="Courier New" pitchFamily="49" charset="0"/>
                <a:cs typeface="Courier New" pitchFamily="49" charset="0"/>
              </a:rPr>
              <a:t>()</a:t>
            </a:r>
          </a:p>
          <a:p>
            <a:pPr lvl="2"/>
            <a:r>
              <a:rPr lang="en-US" b="1" dirty="0" err="1" smtClean="0">
                <a:latin typeface="Courier New" pitchFamily="49" charset="0"/>
                <a:cs typeface="Courier New" pitchFamily="49" charset="0"/>
              </a:rPr>
              <a:t>GetDevice</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GetPrivateData</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SetPrivateData</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SetPrivateDataInterface</a:t>
            </a:r>
            <a:r>
              <a:rPr lang="en-US" b="1" dirty="0" smtClean="0">
                <a:latin typeface="Courier New" pitchFamily="49" charset="0"/>
                <a:cs typeface="Courier New" pitchFamily="49" charset="0"/>
              </a:rPr>
              <a:t>()</a:t>
            </a:r>
          </a:p>
        </p:txBody>
      </p:sp>
      <p:sp>
        <p:nvSpPr>
          <p:cNvPr id="2" name="Title 1"/>
          <p:cNvSpPr>
            <a:spLocks noGrp="1"/>
          </p:cNvSpPr>
          <p:nvPr>
            <p:ph type="title" idx="4294967295"/>
          </p:nvPr>
        </p:nvSpPr>
        <p:spPr/>
        <p:txBody>
          <a:bodyPr/>
          <a:lstStyle/>
          <a:p>
            <a:r>
              <a:rPr lang="en-US" dirty="0" smtClean="0"/>
              <a:t>Multi-threading Rules</a:t>
            </a:r>
            <a:endParaRPr lang="en-US" dirty="0"/>
          </a:p>
        </p:txBody>
      </p:sp>
    </p:spTree>
    <p:extLst>
      <p:ext uri="{BB962C8B-B14F-4D97-AF65-F5344CB8AC3E}">
        <p14:creationId xmlns="" xmlns:p14="http://schemas.microsoft.com/office/powerpoint/2010/main" val="134492053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b="1" dirty="0" smtClean="0">
                <a:latin typeface="Courier New" pitchFamily="49" charset="0"/>
                <a:cs typeface="Courier New" pitchFamily="49" charset="0"/>
              </a:rPr>
              <a:t>ID3D11DeviceContext </a:t>
            </a:r>
            <a:r>
              <a:rPr lang="en-US" dirty="0" smtClean="0"/>
              <a:t>deferred mode limitations</a:t>
            </a:r>
          </a:p>
          <a:p>
            <a:pPr lvl="1"/>
            <a:r>
              <a:rPr lang="en-US" b="1" dirty="0" smtClean="0">
                <a:latin typeface="Courier New" pitchFamily="49" charset="0"/>
                <a:cs typeface="Courier New" pitchFamily="49" charset="0"/>
              </a:rPr>
              <a:t>Map()</a:t>
            </a:r>
            <a:r>
              <a:rPr lang="en-US" dirty="0" smtClean="0"/>
              <a:t> must be used with </a:t>
            </a:r>
            <a:r>
              <a:rPr lang="en-US" b="1" dirty="0" smtClean="0">
                <a:latin typeface="Courier New" pitchFamily="49" charset="0"/>
                <a:cs typeface="Courier New" pitchFamily="49" charset="0"/>
              </a:rPr>
              <a:t>D3D11_MAP_WRITE_DISCARD</a:t>
            </a:r>
            <a:r>
              <a:rPr lang="en-US" dirty="0" smtClean="0"/>
              <a:t> and/or </a:t>
            </a:r>
            <a:r>
              <a:rPr lang="en-US" b="1" dirty="0" smtClean="0">
                <a:latin typeface="Courier New" pitchFamily="49" charset="0"/>
                <a:cs typeface="Courier New" pitchFamily="49" charset="0"/>
              </a:rPr>
              <a:t>D3D11_MAP_WRITE_NO_OVERWRITE</a:t>
            </a:r>
          </a:p>
          <a:p>
            <a:pPr lvl="1"/>
            <a:r>
              <a:rPr lang="en-US" b="1" dirty="0" err="1" smtClean="0">
                <a:latin typeface="Courier New" pitchFamily="49" charset="0"/>
                <a:cs typeface="Courier New" pitchFamily="49" charset="0"/>
              </a:rPr>
              <a:t>GetData</a:t>
            </a:r>
            <a:r>
              <a:rPr lang="en-US" b="1" dirty="0" smtClean="0">
                <a:latin typeface="Courier New" pitchFamily="49" charset="0"/>
                <a:cs typeface="Courier New" pitchFamily="49" charset="0"/>
              </a:rPr>
              <a:t>() </a:t>
            </a:r>
            <a:r>
              <a:rPr lang="en-US" dirty="0" smtClean="0"/>
              <a:t>for queries is not allowed</a:t>
            </a:r>
          </a:p>
          <a:p>
            <a:pPr lvl="1"/>
            <a:r>
              <a:rPr lang="en-US" dirty="0" smtClean="0"/>
              <a:t>Queries can be used in conjunction with predication</a:t>
            </a:r>
          </a:p>
          <a:p>
            <a:pPr lvl="1"/>
            <a:r>
              <a:rPr lang="en-US" dirty="0" smtClean="0"/>
              <a:t>If executing a deferred command list with a query active</a:t>
            </a:r>
          </a:p>
          <a:p>
            <a:pPr lvl="2">
              <a:buNone/>
            </a:pPr>
            <a:r>
              <a:rPr lang="en-US" sz="2800" dirty="0" smtClean="0"/>
              <a:t>and the command list itself uses the same query,</a:t>
            </a:r>
          </a:p>
          <a:p>
            <a:pPr lvl="2">
              <a:buNone/>
            </a:pPr>
            <a:r>
              <a:rPr lang="en-US" sz="2800" dirty="0" smtClean="0"/>
              <a:t>then the command list submission is ignored as invalid</a:t>
            </a:r>
          </a:p>
        </p:txBody>
      </p:sp>
      <p:sp>
        <p:nvSpPr>
          <p:cNvPr id="2" name="Title 1"/>
          <p:cNvSpPr>
            <a:spLocks noGrp="1"/>
          </p:cNvSpPr>
          <p:nvPr>
            <p:ph type="title" idx="4294967295"/>
          </p:nvPr>
        </p:nvSpPr>
        <p:spPr/>
        <p:txBody>
          <a:bodyPr/>
          <a:lstStyle/>
          <a:p>
            <a:r>
              <a:rPr lang="en-US" dirty="0" smtClean="0"/>
              <a:t>Multi-threading Rules</a:t>
            </a:r>
            <a:endParaRPr lang="en-US" dirty="0"/>
          </a:p>
        </p:txBody>
      </p:sp>
    </p:spTree>
    <p:extLst>
      <p:ext uri="{BB962C8B-B14F-4D97-AF65-F5344CB8AC3E}">
        <p14:creationId xmlns="" xmlns:p14="http://schemas.microsoft.com/office/powerpoint/2010/main" val="421726883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Concurrent creation is a no brainer</a:t>
            </a:r>
          </a:p>
          <a:p>
            <a:pPr lvl="1"/>
            <a:r>
              <a:rPr lang="en-US" dirty="0" smtClean="0"/>
              <a:t>Many engines already have resource loading threads</a:t>
            </a:r>
          </a:p>
          <a:p>
            <a:pPr lvl="1"/>
            <a:r>
              <a:rPr lang="en-US" dirty="0" smtClean="0"/>
              <a:t>Runtime emulation is “good enough” for a win</a:t>
            </a:r>
          </a:p>
          <a:p>
            <a:pPr lvl="2"/>
            <a:r>
              <a:rPr lang="en-US" dirty="0" smtClean="0"/>
              <a:t>Less overhead than the default Direct3D 10 M/T behavior</a:t>
            </a:r>
          </a:p>
          <a:p>
            <a:pPr lvl="1"/>
            <a:r>
              <a:rPr lang="en-US" dirty="0" err="1" smtClean="0"/>
              <a:t>ConcurrentCreates</a:t>
            </a:r>
            <a:r>
              <a:rPr lang="en-US" dirty="0" smtClean="0"/>
              <a:t> driver support makes it better</a:t>
            </a:r>
          </a:p>
          <a:p>
            <a:pPr lvl="1"/>
            <a:r>
              <a:rPr lang="en-US" dirty="0" smtClean="0"/>
              <a:t>When creating objects with M/T driver support, providing initial data for static objects should be more efficient</a:t>
            </a:r>
          </a:p>
          <a:p>
            <a:pPr lvl="2"/>
            <a:r>
              <a:rPr lang="en-US" dirty="0" err="1" smtClean="0"/>
              <a:t>i.e</a:t>
            </a:r>
            <a:r>
              <a:rPr lang="en-US" dirty="0" smtClean="0"/>
              <a:t> Use the </a:t>
            </a:r>
            <a:r>
              <a:rPr lang="en-US" b="1" dirty="0" err="1" smtClean="0">
                <a:latin typeface="Courier New" pitchFamily="49" charset="0"/>
                <a:cs typeface="Courier New" pitchFamily="49" charset="0"/>
              </a:rPr>
              <a:t>pInitialData</a:t>
            </a:r>
            <a:r>
              <a:rPr lang="en-US" dirty="0" smtClean="0"/>
              <a:t> parameter on the Create rather than staging resources, </a:t>
            </a:r>
            <a:r>
              <a:rPr lang="en-US" b="1" dirty="0" err="1" smtClean="0">
                <a:latin typeface="Courier New" pitchFamily="49" charset="0"/>
                <a:cs typeface="Courier New" pitchFamily="49" charset="0"/>
              </a:rPr>
              <a:t>UpdateSubResource</a:t>
            </a:r>
            <a:r>
              <a:rPr lang="en-US" b="1" dirty="0" smtClean="0">
                <a:latin typeface="Courier New" pitchFamily="49" charset="0"/>
                <a:cs typeface="Courier New" pitchFamily="49" charset="0"/>
              </a:rPr>
              <a:t>()</a:t>
            </a:r>
            <a:r>
              <a:rPr lang="en-US" dirty="0" smtClean="0"/>
              <a:t>, or </a:t>
            </a:r>
            <a:r>
              <a:rPr lang="en-US" b="1" dirty="0" smtClean="0">
                <a:latin typeface="Courier New" pitchFamily="49" charset="0"/>
                <a:cs typeface="Courier New" pitchFamily="49" charset="0"/>
              </a:rPr>
              <a:t>Map() </a:t>
            </a:r>
            <a:r>
              <a:rPr lang="en-US" dirty="0" smtClean="0"/>
              <a:t>when possible</a:t>
            </a:r>
            <a:endParaRPr lang="en-US" b="1" dirty="0" smtClean="0">
              <a:latin typeface="Courier New" pitchFamily="49" charset="0"/>
              <a:cs typeface="Courier New" pitchFamily="49" charset="0"/>
            </a:endParaRPr>
          </a:p>
        </p:txBody>
      </p:sp>
      <p:sp>
        <p:nvSpPr>
          <p:cNvPr id="2" name="Title 1"/>
          <p:cNvSpPr>
            <a:spLocks noGrp="1"/>
          </p:cNvSpPr>
          <p:nvPr>
            <p:ph type="title" idx="4294967295"/>
          </p:nvPr>
        </p:nvSpPr>
        <p:spPr/>
        <p:txBody>
          <a:bodyPr/>
          <a:lstStyle/>
          <a:p>
            <a:r>
              <a:rPr lang="en-US" dirty="0" smtClean="0"/>
              <a:t>Multi-threading Recommendations</a:t>
            </a:r>
            <a:endParaRPr lang="en-US" dirty="0"/>
          </a:p>
        </p:txBody>
      </p:sp>
    </p:spTree>
    <p:extLst>
      <p:ext uri="{BB962C8B-B14F-4D97-AF65-F5344CB8AC3E}">
        <p14:creationId xmlns="" xmlns:p14="http://schemas.microsoft.com/office/powerpoint/2010/main" val="279333160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782638" y="1309688"/>
            <a:ext cx="11255619" cy="4265783"/>
          </a:xfrm>
        </p:spPr>
        <p:txBody>
          <a:bodyPr/>
          <a:lstStyle/>
          <a:p>
            <a:r>
              <a:rPr lang="en-US" dirty="0" smtClean="0"/>
              <a:t>Concurrent submission depends on the scenario</a:t>
            </a:r>
          </a:p>
          <a:p>
            <a:pPr lvl="1"/>
            <a:r>
              <a:rPr lang="en-US" dirty="0" smtClean="0"/>
              <a:t>Useful for Triple-core, Quad-core, or more</a:t>
            </a:r>
          </a:p>
          <a:p>
            <a:pPr lvl="2"/>
            <a:r>
              <a:rPr lang="en-US" dirty="0" smtClean="0"/>
              <a:t>For Dual-core, it is less likely to be worthwhile</a:t>
            </a:r>
          </a:p>
          <a:p>
            <a:pPr lvl="1"/>
            <a:r>
              <a:rPr lang="en-US" dirty="0" smtClean="0"/>
              <a:t>Best use scenario is one rendering thread per core</a:t>
            </a:r>
          </a:p>
          <a:p>
            <a:pPr lvl="2"/>
            <a:r>
              <a:rPr lang="en-US" dirty="0" smtClean="0"/>
              <a:t>Ideally use the Windows Vista/Windows 7 thread pool API</a:t>
            </a:r>
          </a:p>
          <a:p>
            <a:pPr lvl="2"/>
            <a:r>
              <a:rPr lang="en-US" dirty="0" smtClean="0"/>
              <a:t>If you roll your own solution, see the DirectX SDK </a:t>
            </a:r>
            <a:r>
              <a:rPr lang="en-US" b="1" dirty="0" err="1" smtClean="0"/>
              <a:t>CoreDetection</a:t>
            </a:r>
            <a:r>
              <a:rPr lang="en-US" b="1" dirty="0" smtClean="0"/>
              <a:t> </a:t>
            </a:r>
            <a:r>
              <a:rPr lang="en-US" dirty="0" smtClean="0"/>
              <a:t>sample for the robust way to determine number of cores</a:t>
            </a:r>
          </a:p>
          <a:p>
            <a:pPr lvl="1"/>
            <a:r>
              <a:rPr lang="en-US" dirty="0" smtClean="0"/>
              <a:t>Similar but not identical to Xbox 360 Command Buffers</a:t>
            </a:r>
          </a:p>
          <a:p>
            <a:pPr lvl="1"/>
            <a:r>
              <a:rPr lang="en-US" dirty="0" smtClean="0"/>
              <a:t>Driver </a:t>
            </a:r>
            <a:r>
              <a:rPr lang="en-US" dirty="0" err="1" smtClean="0"/>
              <a:t>CommandLists</a:t>
            </a:r>
            <a:r>
              <a:rPr lang="en-US" dirty="0" smtClean="0"/>
              <a:t> support is currently rare</a:t>
            </a:r>
          </a:p>
        </p:txBody>
      </p:sp>
      <p:sp>
        <p:nvSpPr>
          <p:cNvPr id="2" name="Title 1"/>
          <p:cNvSpPr>
            <a:spLocks noGrp="1"/>
          </p:cNvSpPr>
          <p:nvPr>
            <p:ph type="title" idx="4294967295"/>
          </p:nvPr>
        </p:nvSpPr>
        <p:spPr/>
        <p:txBody>
          <a:bodyPr/>
          <a:lstStyle/>
          <a:p>
            <a:r>
              <a:rPr lang="en-US" dirty="0" smtClean="0"/>
              <a:t>Multi-threading Recommendations</a:t>
            </a:r>
            <a:endParaRPr lang="en-US" dirty="0"/>
          </a:p>
        </p:txBody>
      </p:sp>
    </p:spTree>
    <p:extLst>
      <p:ext uri="{BB962C8B-B14F-4D97-AF65-F5344CB8AC3E}">
        <p14:creationId xmlns="" xmlns:p14="http://schemas.microsoft.com/office/powerpoint/2010/main" val="260376022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Porting to Direct3D 11 from 10.x</a:t>
            </a:r>
            <a:endParaRPr lang="en-US" dirty="0"/>
          </a:p>
        </p:txBody>
      </p:sp>
      <p:sp>
        <p:nvSpPr>
          <p:cNvPr id="5" name="Text Placeholder 4"/>
          <p:cNvSpPr>
            <a:spLocks noGrp="1"/>
          </p:cNvSpPr>
          <p:nvPr>
            <p:ph type="body" idx="4294967295"/>
          </p:nvPr>
        </p:nvSpPr>
        <p:spPr/>
        <p:txBody>
          <a:bodyPr/>
          <a:lstStyle/>
          <a:p>
            <a:r>
              <a:rPr lang="en-US" dirty="0" smtClean="0"/>
              <a:t>Start with a simple text translation</a:t>
            </a:r>
          </a:p>
          <a:p>
            <a:pPr lvl="1"/>
            <a:r>
              <a:rPr lang="en-US" b="1" dirty="0" smtClean="0">
                <a:latin typeface="Courier New" pitchFamily="49" charset="0"/>
                <a:cs typeface="Courier New" pitchFamily="49" charset="0"/>
              </a:rPr>
              <a:t>ID3D10* </a:t>
            </a:r>
            <a:r>
              <a:rPr lang="en-US" dirty="0" smtClean="0"/>
              <a:t>-&gt; </a:t>
            </a:r>
            <a:r>
              <a:rPr lang="en-US" b="1" dirty="0" smtClean="0">
                <a:latin typeface="Courier New" pitchFamily="49" charset="0"/>
                <a:cs typeface="Courier New" pitchFamily="49" charset="0"/>
              </a:rPr>
              <a:t>ID3D11*</a:t>
            </a:r>
          </a:p>
          <a:p>
            <a:pPr lvl="1"/>
            <a:r>
              <a:rPr lang="en-US" b="1" dirty="0" smtClean="0">
                <a:latin typeface="Courier New" pitchFamily="49" charset="0"/>
                <a:cs typeface="Courier New" pitchFamily="49" charset="0"/>
              </a:rPr>
              <a:t>D3D10_*</a:t>
            </a:r>
            <a:r>
              <a:rPr lang="en-US" b="1" dirty="0" smtClean="0"/>
              <a:t> </a:t>
            </a:r>
            <a:r>
              <a:rPr lang="en-US" dirty="0" smtClean="0"/>
              <a:t>-&gt; </a:t>
            </a:r>
            <a:r>
              <a:rPr lang="en-US" b="1" dirty="0" smtClean="0">
                <a:latin typeface="Courier New" pitchFamily="49" charset="0"/>
                <a:cs typeface="Courier New" pitchFamily="49" charset="0"/>
              </a:rPr>
              <a:t>D3D11_*</a:t>
            </a:r>
          </a:p>
          <a:p>
            <a:r>
              <a:rPr lang="en-US" dirty="0" smtClean="0"/>
              <a:t>If starting with Direct3D 10.0, will need to fix up a few minor structure differences</a:t>
            </a:r>
          </a:p>
          <a:p>
            <a:pPr lvl="2">
              <a:buNone/>
            </a:pPr>
            <a:r>
              <a:rPr lang="en-US" dirty="0" smtClean="0"/>
              <a:t>(11 matches the 10.1 version)</a:t>
            </a:r>
          </a:p>
          <a:p>
            <a:pPr lvl="1"/>
            <a:r>
              <a:rPr lang="en-US" b="1" dirty="0" smtClean="0">
                <a:latin typeface="Courier New" pitchFamily="49" charset="0"/>
                <a:cs typeface="Courier New" pitchFamily="49" charset="0"/>
              </a:rPr>
              <a:t>D3D10_BLEND_DESC1</a:t>
            </a:r>
            <a:endParaRPr lang="en-US" b="1" dirty="0" smtClean="0"/>
          </a:p>
          <a:p>
            <a:pPr lvl="1"/>
            <a:r>
              <a:rPr lang="en-US" b="1" dirty="0" smtClean="0">
                <a:latin typeface="Courier New" pitchFamily="49" charset="0"/>
                <a:cs typeface="Courier New" pitchFamily="49" charset="0"/>
              </a:rPr>
              <a:t>D3D10_SHADER_RESOURCE_VIEW_DESC1</a:t>
            </a:r>
          </a:p>
        </p:txBody>
      </p:sp>
    </p:spTree>
    <p:extLst>
      <p:ext uri="{BB962C8B-B14F-4D97-AF65-F5344CB8AC3E}">
        <p14:creationId xmlns="" xmlns:p14="http://schemas.microsoft.com/office/powerpoint/2010/main" val="16788352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Porting to Direct3D 11 from 10.x</a:t>
            </a:r>
            <a:endParaRPr lang="en-US" dirty="0"/>
          </a:p>
        </p:txBody>
      </p:sp>
      <p:sp>
        <p:nvSpPr>
          <p:cNvPr id="6" name="Text Placeholder 5"/>
          <p:cNvSpPr>
            <a:spLocks noGrp="1"/>
          </p:cNvSpPr>
          <p:nvPr>
            <p:ph type="body" idx="4294967295"/>
          </p:nvPr>
        </p:nvSpPr>
        <p:spPr/>
        <p:txBody>
          <a:bodyPr/>
          <a:lstStyle/>
          <a:p>
            <a:r>
              <a:rPr lang="en-US" dirty="0" smtClean="0"/>
              <a:t>Change rendering &amp; state calls from device to immediate context</a:t>
            </a:r>
          </a:p>
          <a:p>
            <a:pPr marL="850900" lvl="2" indent="-447675"/>
            <a:r>
              <a:rPr lang="en-US" dirty="0" smtClean="0"/>
              <a:t>After getting port done, will want to revisit this</a:t>
            </a:r>
            <a:endParaRPr lang="en-US" b="1" dirty="0" smtClean="0">
              <a:latin typeface="Courier New" pitchFamily="49" charset="0"/>
              <a:cs typeface="Courier New" pitchFamily="49" charset="0"/>
            </a:endParaRPr>
          </a:p>
          <a:p>
            <a:r>
              <a:rPr lang="en-US" dirty="0" smtClean="0"/>
              <a:t>Change resource </a:t>
            </a:r>
            <a:r>
              <a:rPr lang="en-US" b="1" dirty="0" smtClean="0">
                <a:latin typeface="Courier New" pitchFamily="49" charset="0"/>
                <a:cs typeface="Courier New" pitchFamily="49" charset="0"/>
              </a:rPr>
              <a:t>Map()</a:t>
            </a:r>
            <a:r>
              <a:rPr lang="en-US" dirty="0" smtClean="0"/>
              <a:t> and query </a:t>
            </a:r>
            <a:r>
              <a:rPr lang="en-US" b="1" dirty="0" smtClean="0">
                <a:latin typeface="Courier New" pitchFamily="49" charset="0"/>
                <a:cs typeface="Courier New" pitchFamily="49" charset="0"/>
              </a:rPr>
              <a:t>Begin()</a:t>
            </a:r>
            <a:r>
              <a:rPr lang="en-US" dirty="0" smtClean="0"/>
              <a:t>, </a:t>
            </a:r>
            <a:r>
              <a:rPr lang="en-US" b="1" dirty="0" smtClean="0">
                <a:latin typeface="Courier New" pitchFamily="49" charset="0"/>
                <a:cs typeface="Courier New" pitchFamily="49" charset="0"/>
              </a:rPr>
              <a:t>End()</a:t>
            </a:r>
            <a:r>
              <a:rPr lang="en-US" dirty="0" smtClean="0"/>
              <a:t>, &amp; </a:t>
            </a:r>
            <a:r>
              <a:rPr lang="en-US" b="1" dirty="0" err="1" smtClean="0">
                <a:latin typeface="Courier New" pitchFamily="49" charset="0"/>
                <a:cs typeface="Courier New" pitchFamily="49" charset="0"/>
              </a:rPr>
              <a:t>GetData</a:t>
            </a:r>
            <a:r>
              <a:rPr lang="en-US" b="1" dirty="0" smtClean="0">
                <a:latin typeface="Courier New" pitchFamily="49" charset="0"/>
                <a:cs typeface="Courier New" pitchFamily="49" charset="0"/>
              </a:rPr>
              <a:t>() </a:t>
            </a:r>
            <a:r>
              <a:rPr lang="en-US" dirty="0" smtClean="0"/>
              <a:t>to use immediate context</a:t>
            </a:r>
          </a:p>
          <a:p>
            <a:r>
              <a:rPr lang="en-US" b="1" dirty="0" smtClean="0">
                <a:latin typeface="Courier New" pitchFamily="49" charset="0"/>
                <a:cs typeface="Courier New" pitchFamily="49" charset="0"/>
              </a:rPr>
              <a:t>Create*</a:t>
            </a:r>
            <a:r>
              <a:rPr lang="en-US" b="1" dirty="0" err="1" smtClean="0">
                <a:latin typeface="Courier New" pitchFamily="49" charset="0"/>
                <a:cs typeface="Courier New" pitchFamily="49" charset="0"/>
              </a:rPr>
              <a:t>Shader</a:t>
            </a:r>
            <a:r>
              <a:rPr lang="en-US" dirty="0" smtClean="0"/>
              <a:t> takes an additional class linkage parameter (can use </a:t>
            </a:r>
            <a:r>
              <a:rPr lang="en-US" b="1" dirty="0" smtClean="0">
                <a:latin typeface="Courier New" pitchFamily="49" charset="0"/>
                <a:cs typeface="Courier New" pitchFamily="49" charset="0"/>
              </a:rPr>
              <a:t>NULL</a:t>
            </a:r>
            <a:r>
              <a:rPr lang="en-US" dirty="0" smtClean="0"/>
              <a:t>)</a:t>
            </a:r>
          </a:p>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SetShader</a:t>
            </a:r>
            <a:r>
              <a:rPr lang="en-US" b="1" dirty="0" smtClean="0">
                <a:latin typeface="Courier New" pitchFamily="49" charset="0"/>
                <a:cs typeface="Courier New" pitchFamily="49" charset="0"/>
              </a:rPr>
              <a:t> </a:t>
            </a:r>
            <a:r>
              <a:rPr lang="en-US" dirty="0" smtClean="0"/>
              <a:t>and </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GetShader</a:t>
            </a:r>
            <a:r>
              <a:rPr lang="en-US" b="1" dirty="0" smtClean="0">
                <a:latin typeface="Courier New" pitchFamily="49" charset="0"/>
                <a:cs typeface="Courier New" pitchFamily="49" charset="0"/>
              </a:rPr>
              <a:t> </a:t>
            </a:r>
            <a:r>
              <a:rPr lang="en-US" dirty="0" smtClean="0"/>
              <a:t>take an additional class instance parameter (can use </a:t>
            </a:r>
            <a:r>
              <a:rPr lang="en-US" b="1" dirty="0" smtClean="0">
                <a:latin typeface="Courier New" pitchFamily="49" charset="0"/>
                <a:cs typeface="Courier New" pitchFamily="49" charset="0"/>
              </a:rPr>
              <a:t>NULL</a:t>
            </a:r>
            <a:r>
              <a:rPr lang="en-US" dirty="0" smtClean="0"/>
              <a:t>)</a:t>
            </a:r>
          </a:p>
        </p:txBody>
      </p:sp>
    </p:spTree>
    <p:extLst>
      <p:ext uri="{BB962C8B-B14F-4D97-AF65-F5344CB8AC3E}">
        <p14:creationId xmlns="" xmlns:p14="http://schemas.microsoft.com/office/powerpoint/2010/main" val="92099268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4294967295"/>
          </p:nvPr>
        </p:nvSpPr>
        <p:spPr/>
        <p:txBody>
          <a:bodyPr/>
          <a:lstStyle/>
          <a:p>
            <a:r>
              <a:rPr lang="en-US" dirty="0" smtClean="0"/>
              <a:t>Some defines changed, so be sure you aren’t using magic numbers (</a:t>
            </a:r>
            <a:r>
              <a:rPr lang="en-US" b="1" dirty="0" smtClean="0">
                <a:latin typeface="Courier New" pitchFamily="49" charset="0"/>
                <a:cs typeface="Courier New" pitchFamily="49" charset="0"/>
              </a:rPr>
              <a:t>D3D10_RESOURCE_MISC_FLAG</a:t>
            </a:r>
            <a:r>
              <a:rPr lang="en-US" dirty="0" smtClean="0"/>
              <a:t>)</a:t>
            </a:r>
          </a:p>
          <a:p>
            <a:r>
              <a:rPr lang="en-US" dirty="0" smtClean="0"/>
              <a:t>A minor feature was completely dropped</a:t>
            </a:r>
          </a:p>
          <a:p>
            <a:pPr lvl="1"/>
            <a:r>
              <a:rPr lang="en-US" b="1" dirty="0" smtClean="0">
                <a:latin typeface="Courier New" pitchFamily="49" charset="0"/>
                <a:cs typeface="Courier New" pitchFamily="49" charset="0"/>
              </a:rPr>
              <a:t>ID3D10Device::</a:t>
            </a:r>
            <a:r>
              <a:rPr lang="en-US" b="1" dirty="0" err="1" smtClean="0">
                <a:latin typeface="Courier New" pitchFamily="49" charset="0"/>
                <a:cs typeface="Courier New" pitchFamily="49" charset="0"/>
              </a:rPr>
              <a:t>GetTextFilterSize</a:t>
            </a:r>
            <a:endParaRPr lang="en-US" b="1" dirty="0" smtClean="0">
              <a:latin typeface="Courier New" pitchFamily="49" charset="0"/>
              <a:cs typeface="Courier New" pitchFamily="49" charset="0"/>
            </a:endParaRPr>
          </a:p>
          <a:p>
            <a:pPr lvl="1"/>
            <a:r>
              <a:rPr lang="en-US" b="1" dirty="0" smtClean="0">
                <a:latin typeface="Courier New" pitchFamily="49" charset="0"/>
                <a:cs typeface="Courier New" pitchFamily="49" charset="0"/>
              </a:rPr>
              <a:t>ID3D10Device::</a:t>
            </a:r>
            <a:r>
              <a:rPr lang="en-US" b="1" dirty="0" err="1" smtClean="0">
                <a:latin typeface="Courier New" pitchFamily="49" charset="0"/>
                <a:cs typeface="Courier New" pitchFamily="49" charset="0"/>
              </a:rPr>
              <a:t>SetTextFilterSize</a:t>
            </a:r>
            <a:endParaRPr lang="en-US" b="1" dirty="0" smtClean="0">
              <a:latin typeface="Courier New" pitchFamily="49" charset="0"/>
              <a:cs typeface="Courier New" pitchFamily="49" charset="0"/>
            </a:endParaRPr>
          </a:p>
          <a:p>
            <a:pPr lvl="1"/>
            <a:r>
              <a:rPr lang="en-US" b="1" dirty="0" smtClean="0">
                <a:latin typeface="Courier New" pitchFamily="49" charset="0"/>
                <a:cs typeface="Courier New" pitchFamily="49" charset="0"/>
              </a:rPr>
              <a:t>D3D10_FILTER_TEXT_1BIT</a:t>
            </a:r>
          </a:p>
          <a:p>
            <a:r>
              <a:rPr lang="en-US" dirty="0" smtClean="0"/>
              <a:t>Vendor-neutral performance counters removed</a:t>
            </a:r>
          </a:p>
          <a:p>
            <a:pPr lvl="1"/>
            <a:r>
              <a:rPr lang="en-US" dirty="0" smtClean="0"/>
              <a:t>Were rarely implemented or consistent</a:t>
            </a:r>
          </a:p>
          <a:p>
            <a:pPr lvl="1"/>
            <a:r>
              <a:rPr lang="en-US" dirty="0" smtClean="0"/>
              <a:t>i.e. </a:t>
            </a:r>
            <a:r>
              <a:rPr lang="en-US" b="1" dirty="0" smtClean="0">
                <a:latin typeface="Courier New" pitchFamily="49" charset="0"/>
                <a:cs typeface="Courier New" pitchFamily="49" charset="0"/>
              </a:rPr>
              <a:t>D3D11_COUNTER_DEVICE_DEPENDENT_0</a:t>
            </a:r>
            <a:r>
              <a:rPr lang="en-US" dirty="0" smtClean="0"/>
              <a:t> is the only counter enumeration</a:t>
            </a:r>
            <a:endParaRPr lang="en-US" b="1" dirty="0">
              <a:latin typeface="Courier New" pitchFamily="49" charset="0"/>
              <a:cs typeface="Courier New" pitchFamily="49" charset="0"/>
            </a:endParaRPr>
          </a:p>
        </p:txBody>
      </p:sp>
      <p:sp>
        <p:nvSpPr>
          <p:cNvPr id="5" name="Title 3"/>
          <p:cNvSpPr>
            <a:spLocks noGrp="1"/>
          </p:cNvSpPr>
          <p:nvPr>
            <p:ph type="title" idx="4294967295"/>
          </p:nvPr>
        </p:nvSpPr>
        <p:spPr/>
        <p:txBody>
          <a:bodyPr/>
          <a:lstStyle/>
          <a:p>
            <a:r>
              <a:rPr lang="en-US" dirty="0" smtClean="0"/>
              <a:t>Porting to Direct3D 11 from 10.x</a:t>
            </a:r>
            <a:endParaRPr lang="en-US" dirty="0"/>
          </a:p>
        </p:txBody>
      </p:sp>
    </p:spTree>
    <p:extLst>
      <p:ext uri="{BB962C8B-B14F-4D97-AF65-F5344CB8AC3E}">
        <p14:creationId xmlns="" xmlns:p14="http://schemas.microsoft.com/office/powerpoint/2010/main" val="401536023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Porting to Direct3D 11 from 9</a:t>
            </a:r>
            <a:endParaRPr lang="en-US" dirty="0"/>
          </a:p>
        </p:txBody>
      </p:sp>
      <p:sp>
        <p:nvSpPr>
          <p:cNvPr id="5" name="Text Placeholder 4"/>
          <p:cNvSpPr>
            <a:spLocks noGrp="1"/>
          </p:cNvSpPr>
          <p:nvPr>
            <p:ph type="body" idx="4294967295"/>
          </p:nvPr>
        </p:nvSpPr>
        <p:spPr/>
        <p:txBody>
          <a:bodyPr/>
          <a:lstStyle/>
          <a:p>
            <a:r>
              <a:rPr lang="en-US" dirty="0" smtClean="0"/>
              <a:t>Essentially the same as porting from Direct3D 9 to Direct3D 10.x</a:t>
            </a:r>
          </a:p>
          <a:p>
            <a:pPr lvl="1"/>
            <a:r>
              <a:rPr lang="en-US" dirty="0" smtClean="0"/>
              <a:t>Remove all fixed-function pipeline usage</a:t>
            </a:r>
          </a:p>
          <a:p>
            <a:pPr lvl="1"/>
            <a:r>
              <a:rPr lang="en-US" dirty="0" smtClean="0"/>
              <a:t>Use state management based on immutable state objects</a:t>
            </a:r>
          </a:p>
          <a:p>
            <a:pPr lvl="1"/>
            <a:r>
              <a:rPr lang="en-US" dirty="0" smtClean="0"/>
              <a:t>Obey strict </a:t>
            </a:r>
            <a:r>
              <a:rPr lang="en-US" dirty="0" err="1" smtClean="0"/>
              <a:t>shader</a:t>
            </a:r>
            <a:r>
              <a:rPr lang="en-US" dirty="0" smtClean="0"/>
              <a:t> linkage and input layout rules</a:t>
            </a:r>
          </a:p>
          <a:p>
            <a:pPr lvl="1"/>
            <a:r>
              <a:rPr lang="en-US" dirty="0" smtClean="0"/>
              <a:t>Use </a:t>
            </a:r>
            <a:r>
              <a:rPr lang="en-US" dirty="0" err="1" smtClean="0"/>
              <a:t>shader</a:t>
            </a:r>
            <a:r>
              <a:rPr lang="en-US" dirty="0" smtClean="0"/>
              <a:t> resource views associated with texture resources</a:t>
            </a:r>
          </a:p>
          <a:p>
            <a:pPr lvl="1"/>
            <a:r>
              <a:rPr lang="en-US" dirty="0" smtClean="0"/>
              <a:t>Map data to </a:t>
            </a:r>
            <a:r>
              <a:rPr lang="en-US" b="1" dirty="0" smtClean="0">
                <a:latin typeface="Courier New" pitchFamily="49" charset="0"/>
                <a:cs typeface="Courier New" pitchFamily="49" charset="0"/>
              </a:rPr>
              <a:t>DXGI_FORMAT</a:t>
            </a:r>
            <a:r>
              <a:rPr lang="en-US" dirty="0" smtClean="0"/>
              <a:t>s (no 16-bit formats, no 24-bit color format, strict RGB color order)</a:t>
            </a:r>
          </a:p>
          <a:p>
            <a:pPr lvl="1"/>
            <a:r>
              <a:rPr lang="en-US" dirty="0" smtClean="0"/>
              <a:t>Rework global constant data into several constant buffers for efficient update</a:t>
            </a:r>
          </a:p>
        </p:txBody>
      </p:sp>
    </p:spTree>
    <p:extLst>
      <p:ext uri="{BB962C8B-B14F-4D97-AF65-F5344CB8AC3E}">
        <p14:creationId xmlns="" xmlns:p14="http://schemas.microsoft.com/office/powerpoint/2010/main" val="287025221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dirty="0" smtClean="0"/>
              <a:t>Porting to Direct3D 11 from 9</a:t>
            </a:r>
            <a:endParaRPr lang="en-US" dirty="0"/>
          </a:p>
        </p:txBody>
      </p:sp>
      <p:sp>
        <p:nvSpPr>
          <p:cNvPr id="3" name="Text Placeholder 2"/>
          <p:cNvSpPr>
            <a:spLocks noGrp="1"/>
          </p:cNvSpPr>
          <p:nvPr>
            <p:ph type="body" idx="4294967295"/>
          </p:nvPr>
        </p:nvSpPr>
        <p:spPr>
          <a:xfrm>
            <a:off x="782638" y="1309688"/>
            <a:ext cx="11211180" cy="3859518"/>
          </a:xfrm>
        </p:spPr>
        <p:txBody>
          <a:bodyPr/>
          <a:lstStyle/>
          <a:p>
            <a:r>
              <a:rPr lang="en-US" dirty="0" smtClean="0"/>
              <a:t>Start with the existing guidance for moving from Direct3D 9 to Direct3D 10</a:t>
            </a:r>
          </a:p>
          <a:p>
            <a:pPr lvl="1">
              <a:buNone/>
            </a:pPr>
            <a:r>
              <a:rPr lang="en-US" dirty="0" smtClean="0"/>
              <a:t>SIGGRAPH 2007 Course #5</a:t>
            </a:r>
          </a:p>
          <a:p>
            <a:pPr lvl="2">
              <a:buNone/>
            </a:pPr>
            <a:r>
              <a:rPr lang="en-US" i="1" dirty="0" smtClean="0"/>
              <a:t>Introduction to Direct3D 10</a:t>
            </a:r>
            <a:endParaRPr lang="en-US" dirty="0" smtClean="0"/>
          </a:p>
          <a:p>
            <a:pPr lvl="2">
              <a:buNone/>
            </a:pPr>
            <a:r>
              <a:rPr lang="en-US" sz="1800" dirty="0" smtClean="0">
                <a:hlinkClick r:id=""/>
              </a:rPr>
              <a:t>http://msdn.microsoft.com/directx/presentations</a:t>
            </a:r>
            <a:endParaRPr lang="en-US" sz="1800" dirty="0" smtClean="0"/>
          </a:p>
          <a:p>
            <a:pPr lvl="1">
              <a:buNone/>
            </a:pPr>
            <a:r>
              <a:rPr lang="en-US" i="1" dirty="0" err="1" smtClean="0"/>
              <a:t>Gamefest</a:t>
            </a:r>
            <a:r>
              <a:rPr lang="en-US" i="1" dirty="0" smtClean="0"/>
              <a:t> 2007</a:t>
            </a:r>
            <a:r>
              <a:rPr lang="en-US" dirty="0" smtClean="0"/>
              <a:t> talk</a:t>
            </a:r>
          </a:p>
          <a:p>
            <a:pPr lvl="2">
              <a:buNone/>
            </a:pPr>
            <a:r>
              <a:rPr lang="en-US" i="1" dirty="0" smtClean="0"/>
              <a:t>“Windows to Reality: Getting the Most out of Direct3D 10 Graphics in Your Games”</a:t>
            </a:r>
          </a:p>
          <a:p>
            <a:pPr lvl="2">
              <a:buNone/>
            </a:pPr>
            <a:r>
              <a:rPr lang="en-US" sz="1800" dirty="0" smtClean="0">
                <a:hlinkClick r:id=""/>
              </a:rPr>
              <a:t>http://www.microsoftgamefest.com/presentations/2007.htm</a:t>
            </a:r>
            <a:r>
              <a:rPr lang="en-US" sz="1800" dirty="0" smtClean="0"/>
              <a:t> </a:t>
            </a:r>
            <a:endParaRPr lang="en-US" sz="2800" dirty="0"/>
          </a:p>
        </p:txBody>
      </p:sp>
    </p:spTree>
    <p:extLst>
      <p:ext uri="{BB962C8B-B14F-4D97-AF65-F5344CB8AC3E}">
        <p14:creationId xmlns="" xmlns:p14="http://schemas.microsoft.com/office/powerpoint/2010/main" val="382445692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err="1" smtClean="0"/>
              <a:t>Gamefest</a:t>
            </a:r>
            <a:r>
              <a:rPr lang="en-US" dirty="0" smtClean="0"/>
              <a:t> 2008</a:t>
            </a:r>
            <a:endParaRPr lang="en-US" dirty="0"/>
          </a:p>
        </p:txBody>
      </p:sp>
      <p:sp>
        <p:nvSpPr>
          <p:cNvPr id="7" name="Text Placeholder 6"/>
          <p:cNvSpPr>
            <a:spLocks noGrp="1"/>
          </p:cNvSpPr>
          <p:nvPr>
            <p:ph type="body" sz="quarter" idx="10"/>
          </p:nvPr>
        </p:nvSpPr>
        <p:spPr>
          <a:xfrm>
            <a:off x="597160" y="1328349"/>
            <a:ext cx="2726612" cy="480131"/>
          </a:xfrm>
        </p:spPr>
        <p:txBody>
          <a:bodyPr/>
          <a:lstStyle/>
          <a:p>
            <a:r>
              <a:rPr lang="en-US" dirty="0"/>
              <a:t>Graphics Track</a:t>
            </a:r>
          </a:p>
        </p:txBody>
      </p:sp>
      <p:sp>
        <p:nvSpPr>
          <p:cNvPr id="5" name="Content Placeholder 4"/>
          <p:cNvSpPr>
            <a:spLocks noGrp="1"/>
          </p:cNvSpPr>
          <p:nvPr>
            <p:ph sz="half" idx="1"/>
          </p:nvPr>
        </p:nvSpPr>
        <p:spPr>
          <a:xfrm>
            <a:off x="3512457" y="1309689"/>
            <a:ext cx="8155668" cy="3688189"/>
          </a:xfrm>
        </p:spPr>
        <p:txBody>
          <a:bodyPr/>
          <a:lstStyle/>
          <a:p>
            <a:r>
              <a:rPr lang="en-US" sz="2400" dirty="0"/>
              <a:t>Introduction to the Direct3D 11 Graphics </a:t>
            </a:r>
            <a:r>
              <a:rPr lang="en-US" sz="2400" dirty="0" smtClean="0"/>
              <a:t>Pipeline</a:t>
            </a:r>
            <a:endParaRPr lang="en-US" sz="2400" dirty="0"/>
          </a:p>
          <a:p>
            <a:r>
              <a:rPr lang="en-US" sz="2400" dirty="0"/>
              <a:t>Direct3D 11 </a:t>
            </a:r>
            <a:r>
              <a:rPr lang="en-US" sz="2400" dirty="0" smtClean="0"/>
              <a:t>Tessellation</a:t>
            </a:r>
            <a:endParaRPr lang="en-US" sz="2400" dirty="0"/>
          </a:p>
          <a:p>
            <a:r>
              <a:rPr lang="en-US" sz="2400" dirty="0"/>
              <a:t>High Level </a:t>
            </a:r>
            <a:r>
              <a:rPr lang="en-US" sz="2400" dirty="0" err="1"/>
              <a:t>Shader</a:t>
            </a:r>
            <a:r>
              <a:rPr lang="en-US" sz="2400" dirty="0"/>
              <a:t> Language (HLSL) Update—Introducing Version </a:t>
            </a:r>
            <a:r>
              <a:rPr lang="en-US" sz="2400" dirty="0" smtClean="0"/>
              <a:t>5.0</a:t>
            </a:r>
            <a:endParaRPr lang="en-US" sz="2400" dirty="0"/>
          </a:p>
          <a:p>
            <a:r>
              <a:rPr lang="en-US" sz="2400" dirty="0" smtClean="0"/>
              <a:t>Multithreaded </a:t>
            </a:r>
            <a:r>
              <a:rPr lang="en-US" sz="2400" dirty="0"/>
              <a:t>Rendering for </a:t>
            </a:r>
            <a:r>
              <a:rPr lang="en-US" sz="2400" dirty="0" smtClean="0"/>
              <a:t>Games</a:t>
            </a:r>
            <a:endParaRPr lang="en-US" sz="2400" dirty="0"/>
          </a:p>
          <a:p>
            <a:r>
              <a:rPr lang="en-US" sz="2400" dirty="0"/>
              <a:t>Direct3D 11 Compute </a:t>
            </a:r>
            <a:r>
              <a:rPr lang="en-US" sz="2400" dirty="0" err="1"/>
              <a:t>Shader</a:t>
            </a:r>
            <a:r>
              <a:rPr lang="en-US" sz="2400" dirty="0"/>
              <a:t>—More Generality for Advanced Techniques</a:t>
            </a:r>
          </a:p>
          <a:p>
            <a:endParaRPr lang="en-GB" sz="2400" dirty="0"/>
          </a:p>
        </p:txBody>
      </p:sp>
      <p:sp>
        <p:nvSpPr>
          <p:cNvPr id="8" name="Text Placeholder 6"/>
          <p:cNvSpPr txBox="1">
            <a:spLocks/>
          </p:cNvSpPr>
          <p:nvPr/>
        </p:nvSpPr>
        <p:spPr bwMode="auto">
          <a:xfrm>
            <a:off x="796648" y="4544003"/>
            <a:ext cx="2527123" cy="4801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marL="447675" indent="-447675" algn="r" rtl="0" eaLnBrk="1" fontAlgn="base" hangingPunct="1">
              <a:lnSpc>
                <a:spcPct val="90000"/>
              </a:lnSpc>
              <a:spcBef>
                <a:spcPct val="30000"/>
              </a:spcBef>
              <a:spcAft>
                <a:spcPct val="0"/>
              </a:spcAft>
              <a:buClr>
                <a:srgbClr val="8B9DA7"/>
              </a:buClr>
              <a:buFont typeface="Times" pitchFamily="1" charset="0"/>
              <a:buNone/>
              <a:defRPr sz="2800">
                <a:solidFill>
                  <a:schemeClr val="accent2"/>
                </a:solidFill>
                <a:effectLst/>
                <a:latin typeface="+mn-lt"/>
                <a:ea typeface="+mn-ea"/>
                <a:cs typeface="+mn-cs"/>
              </a:defRPr>
            </a:lvl1pPr>
            <a:lvl2pPr marL="858838" indent="-409575" algn="l" rtl="0" eaLnBrk="1" fontAlgn="base" hangingPunct="1">
              <a:lnSpc>
                <a:spcPct val="90000"/>
              </a:lnSpc>
              <a:spcBef>
                <a:spcPct val="30000"/>
              </a:spcBef>
              <a:spcAft>
                <a:spcPct val="0"/>
              </a:spcAft>
              <a:buClr>
                <a:srgbClr val="8B9DA7"/>
              </a:buClr>
              <a:buFont typeface="Times" pitchFamily="1" charset="0"/>
              <a:buBlip>
                <a:blip r:embed="rId3"/>
              </a:buBlip>
              <a:defRPr sz="2800">
                <a:solidFill>
                  <a:schemeClr val="bg1"/>
                </a:solidFill>
                <a:effectLst/>
                <a:latin typeface="+mn-lt"/>
              </a:defRPr>
            </a:lvl2pPr>
            <a:lvl3pPr marL="1262063" indent="-401638" algn="l" rtl="0" eaLnBrk="1" fontAlgn="base" hangingPunct="1">
              <a:lnSpc>
                <a:spcPct val="90000"/>
              </a:lnSpc>
              <a:spcBef>
                <a:spcPct val="30000"/>
              </a:spcBef>
              <a:spcAft>
                <a:spcPct val="0"/>
              </a:spcAft>
              <a:buClr>
                <a:srgbClr val="8B9DA7"/>
              </a:buClr>
              <a:buFont typeface="Times" pitchFamily="1" charset="0"/>
              <a:buBlip>
                <a:blip r:embed="rId3"/>
              </a:buBlip>
              <a:defRPr sz="2400">
                <a:solidFill>
                  <a:schemeClr val="bg1"/>
                </a:solidFill>
                <a:effectLst/>
                <a:latin typeface="+mn-lt"/>
              </a:defRPr>
            </a:lvl3pPr>
            <a:lvl4pPr marL="1600200" indent="-336550" algn="l" rtl="0" eaLnBrk="1" fontAlgn="base" hangingPunct="1">
              <a:lnSpc>
                <a:spcPct val="90000"/>
              </a:lnSpc>
              <a:spcBef>
                <a:spcPct val="30000"/>
              </a:spcBef>
              <a:spcAft>
                <a:spcPct val="0"/>
              </a:spcAft>
              <a:buClr>
                <a:srgbClr val="8B9DA7"/>
              </a:buClr>
              <a:buFont typeface="Times" pitchFamily="1" charset="0"/>
              <a:buBlip>
                <a:blip r:embed="rId3"/>
              </a:buBlip>
              <a:defRPr sz="2000">
                <a:solidFill>
                  <a:schemeClr val="bg1"/>
                </a:solidFill>
                <a:effectLst/>
                <a:latin typeface="+mn-lt"/>
              </a:defRPr>
            </a:lvl4pPr>
            <a:lvl5pPr marL="1947863" indent="-346075" algn="l" rtl="0" eaLnBrk="1" fontAlgn="base" hangingPunct="1">
              <a:lnSpc>
                <a:spcPct val="90000"/>
              </a:lnSpc>
              <a:spcBef>
                <a:spcPct val="30000"/>
              </a:spcBef>
              <a:spcAft>
                <a:spcPct val="0"/>
              </a:spcAft>
              <a:buClr>
                <a:srgbClr val="8B9DA7"/>
              </a:buClr>
              <a:buFont typeface="Times" pitchFamily="1" charset="0"/>
              <a:buBlip>
                <a:blip r:embed="rId3"/>
              </a:buBlip>
              <a:defRPr sz="2000">
                <a:solidFill>
                  <a:schemeClr val="bg1"/>
                </a:solidFill>
                <a:effectLst/>
                <a:latin typeface="+mn-lt"/>
              </a:defRPr>
            </a:lvl5pPr>
            <a:lvl6pPr marL="24050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2000">
                <a:solidFill>
                  <a:schemeClr val="tx1"/>
                </a:solidFill>
                <a:effectLst>
                  <a:outerShdw blurRad="38100" dist="38100" dir="2700000" algn="tl">
                    <a:srgbClr val="000000"/>
                  </a:outerShdw>
                </a:effectLst>
                <a:latin typeface="+mn-lt"/>
              </a:defRPr>
            </a:lvl6pPr>
            <a:lvl7pPr marL="28622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2000">
                <a:solidFill>
                  <a:schemeClr val="tx1"/>
                </a:solidFill>
                <a:effectLst>
                  <a:outerShdw blurRad="38100" dist="38100" dir="2700000" algn="tl">
                    <a:srgbClr val="000000"/>
                  </a:outerShdw>
                </a:effectLst>
                <a:latin typeface="+mn-lt"/>
              </a:defRPr>
            </a:lvl7pPr>
            <a:lvl8pPr marL="33194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2000">
                <a:solidFill>
                  <a:schemeClr val="tx1"/>
                </a:solidFill>
                <a:effectLst>
                  <a:outerShdw blurRad="38100" dist="38100" dir="2700000" algn="tl">
                    <a:srgbClr val="000000"/>
                  </a:outerShdw>
                </a:effectLst>
                <a:latin typeface="+mn-lt"/>
              </a:defRPr>
            </a:lvl8pPr>
            <a:lvl9pPr marL="37766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2000">
                <a:solidFill>
                  <a:schemeClr val="tx1"/>
                </a:solidFill>
                <a:effectLst>
                  <a:outerShdw blurRad="38100" dist="38100" dir="2700000" algn="tl">
                    <a:srgbClr val="000000"/>
                  </a:outerShdw>
                </a:effectLst>
                <a:latin typeface="+mn-lt"/>
              </a:defRPr>
            </a:lvl9pPr>
          </a:lstStyle>
          <a:p>
            <a:r>
              <a:rPr lang="en-US" dirty="0"/>
              <a:t>Partners </a:t>
            </a:r>
            <a:r>
              <a:rPr lang="en-US" dirty="0" smtClean="0"/>
              <a:t>Track</a:t>
            </a:r>
            <a:endParaRPr lang="en-US" dirty="0"/>
          </a:p>
        </p:txBody>
      </p:sp>
      <p:sp>
        <p:nvSpPr>
          <p:cNvPr id="9" name="Content Placeholder 4"/>
          <p:cNvSpPr txBox="1">
            <a:spLocks/>
          </p:cNvSpPr>
          <p:nvPr/>
        </p:nvSpPr>
        <p:spPr bwMode="auto">
          <a:xfrm>
            <a:off x="3512457" y="4506681"/>
            <a:ext cx="8155668" cy="13285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marL="0" indent="0" algn="l" rtl="0" eaLnBrk="1" fontAlgn="base" hangingPunct="1">
              <a:lnSpc>
                <a:spcPct val="100000"/>
              </a:lnSpc>
              <a:spcBef>
                <a:spcPts val="0"/>
              </a:spcBef>
              <a:spcAft>
                <a:spcPts val="1000"/>
              </a:spcAft>
              <a:buClr>
                <a:srgbClr val="8B9DA7"/>
              </a:buClr>
              <a:buFontTx/>
              <a:buNone/>
              <a:defRPr sz="2800">
                <a:solidFill>
                  <a:schemeClr val="bg1"/>
                </a:solidFill>
                <a:effectLst/>
                <a:latin typeface="+mn-lt"/>
                <a:ea typeface="+mn-ea"/>
                <a:cs typeface="+mn-cs"/>
              </a:defRPr>
            </a:lvl1pPr>
            <a:lvl2pPr marL="858838" indent="-409575" algn="l" rtl="0" eaLnBrk="1" fontAlgn="base" hangingPunct="1">
              <a:lnSpc>
                <a:spcPct val="100000"/>
              </a:lnSpc>
              <a:spcBef>
                <a:spcPts val="0"/>
              </a:spcBef>
              <a:spcAft>
                <a:spcPts val="1000"/>
              </a:spcAft>
              <a:buClr>
                <a:srgbClr val="8B9DA7"/>
              </a:buClr>
              <a:buFontTx/>
              <a:buNone/>
              <a:defRPr sz="2400">
                <a:solidFill>
                  <a:schemeClr val="bg1"/>
                </a:solidFill>
                <a:effectLst/>
                <a:latin typeface="+mn-lt"/>
              </a:defRPr>
            </a:lvl2pPr>
            <a:lvl3pPr marL="1262063" indent="-401638" algn="l" rtl="0" eaLnBrk="1" fontAlgn="base" hangingPunct="1">
              <a:lnSpc>
                <a:spcPct val="100000"/>
              </a:lnSpc>
              <a:spcBef>
                <a:spcPts val="0"/>
              </a:spcBef>
              <a:spcAft>
                <a:spcPts val="1000"/>
              </a:spcAft>
              <a:buClr>
                <a:srgbClr val="8B9DA7"/>
              </a:buClr>
              <a:buFontTx/>
              <a:buNone/>
              <a:defRPr sz="2000">
                <a:solidFill>
                  <a:schemeClr val="bg1"/>
                </a:solidFill>
                <a:effectLst/>
                <a:latin typeface="+mn-lt"/>
              </a:defRPr>
            </a:lvl3pPr>
            <a:lvl4pPr marL="1600200" indent="-336550" algn="l" rtl="0" eaLnBrk="1" fontAlgn="base" hangingPunct="1">
              <a:lnSpc>
                <a:spcPct val="100000"/>
              </a:lnSpc>
              <a:spcBef>
                <a:spcPts val="0"/>
              </a:spcBef>
              <a:spcAft>
                <a:spcPts val="1000"/>
              </a:spcAft>
              <a:buClr>
                <a:srgbClr val="8B9DA7"/>
              </a:buClr>
              <a:buFontTx/>
              <a:buNone/>
              <a:defRPr sz="1800">
                <a:solidFill>
                  <a:schemeClr val="bg1"/>
                </a:solidFill>
                <a:effectLst/>
                <a:latin typeface="+mn-lt"/>
              </a:defRPr>
            </a:lvl4pPr>
            <a:lvl5pPr marL="1947863" indent="-346075" algn="l" rtl="0" eaLnBrk="1" fontAlgn="base" hangingPunct="1">
              <a:lnSpc>
                <a:spcPct val="100000"/>
              </a:lnSpc>
              <a:spcBef>
                <a:spcPts val="0"/>
              </a:spcBef>
              <a:spcAft>
                <a:spcPts val="1000"/>
              </a:spcAft>
              <a:buClr>
                <a:srgbClr val="8B9DA7"/>
              </a:buClr>
              <a:buFontTx/>
              <a:buNone/>
              <a:defRPr sz="1800">
                <a:solidFill>
                  <a:schemeClr val="bg1"/>
                </a:solidFill>
                <a:effectLst/>
                <a:latin typeface="+mn-lt"/>
              </a:defRPr>
            </a:lvl5pPr>
            <a:lvl6pPr marL="24050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1800">
                <a:solidFill>
                  <a:schemeClr val="tx1"/>
                </a:solidFill>
                <a:effectLst>
                  <a:outerShdw blurRad="38100" dist="38100" dir="2700000" algn="tl">
                    <a:srgbClr val="000000"/>
                  </a:outerShdw>
                </a:effectLst>
                <a:latin typeface="+mn-lt"/>
              </a:defRPr>
            </a:lvl6pPr>
            <a:lvl7pPr marL="28622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1800">
                <a:solidFill>
                  <a:schemeClr val="tx1"/>
                </a:solidFill>
                <a:effectLst>
                  <a:outerShdw blurRad="38100" dist="38100" dir="2700000" algn="tl">
                    <a:srgbClr val="000000"/>
                  </a:outerShdw>
                </a:effectLst>
                <a:latin typeface="+mn-lt"/>
              </a:defRPr>
            </a:lvl7pPr>
            <a:lvl8pPr marL="33194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1800">
                <a:solidFill>
                  <a:schemeClr val="tx1"/>
                </a:solidFill>
                <a:effectLst>
                  <a:outerShdw blurRad="38100" dist="38100" dir="2700000" algn="tl">
                    <a:srgbClr val="000000"/>
                  </a:outerShdw>
                </a:effectLst>
                <a:latin typeface="+mn-lt"/>
              </a:defRPr>
            </a:lvl8pPr>
            <a:lvl9pPr marL="3776663" indent="-346075" algn="l" rtl="0" eaLnBrk="1" fontAlgn="base" hangingPunct="1">
              <a:lnSpc>
                <a:spcPct val="90000"/>
              </a:lnSpc>
              <a:spcBef>
                <a:spcPct val="30000"/>
              </a:spcBef>
              <a:spcAft>
                <a:spcPct val="0"/>
              </a:spcAft>
              <a:buClr>
                <a:schemeClr val="tx2"/>
              </a:buClr>
              <a:buFont typeface="Wingdings 2" pitchFamily="18" charset="2"/>
              <a:buBlip>
                <a:blip r:embed="rId4"/>
              </a:buBlip>
              <a:defRPr sz="1800">
                <a:solidFill>
                  <a:schemeClr val="tx1"/>
                </a:solidFill>
                <a:effectLst>
                  <a:outerShdw blurRad="38100" dist="38100" dir="2700000" algn="tl">
                    <a:srgbClr val="000000"/>
                  </a:outerShdw>
                </a:effectLst>
                <a:latin typeface="+mn-lt"/>
              </a:defRPr>
            </a:lvl9pPr>
          </a:lstStyle>
          <a:p>
            <a:r>
              <a:rPr lang="en-US" sz="2400" dirty="0" smtClean="0"/>
              <a:t>Advanced </a:t>
            </a:r>
            <a:r>
              <a:rPr lang="en-US" sz="2400" dirty="0"/>
              <a:t>Topics in GPU Tessellation  (AMD</a:t>
            </a:r>
            <a:r>
              <a:rPr lang="en-US" sz="2400" dirty="0" smtClean="0"/>
              <a:t>)</a:t>
            </a:r>
            <a:endParaRPr lang="en-US" sz="2400" dirty="0"/>
          </a:p>
          <a:p>
            <a:r>
              <a:rPr lang="en-US" sz="2400" dirty="0"/>
              <a:t>Water-Tight, Textured, Displaced Subdivision Surface Tessellation Using Direct3D 11 (NVIDIA)</a:t>
            </a:r>
            <a:endParaRPr lang="en-GB" sz="2400" dirty="0"/>
          </a:p>
        </p:txBody>
      </p:sp>
      <p:cxnSp>
        <p:nvCxnSpPr>
          <p:cNvPr id="11" name="Straight Connector 10"/>
          <p:cNvCxnSpPr/>
          <p:nvPr/>
        </p:nvCxnSpPr>
        <p:spPr bwMode="auto">
          <a:xfrm>
            <a:off x="782638" y="4511351"/>
            <a:ext cx="10885487" cy="0"/>
          </a:xfrm>
          <a:prstGeom prst="line">
            <a:avLst/>
          </a:prstGeom>
          <a:solidFill>
            <a:srgbClr val="FFFFFF"/>
          </a:solidFill>
          <a:ln w="28575" cap="flat" cmpd="sng" algn="ctr">
            <a:solidFill>
              <a:srgbClr val="EF7409"/>
            </a:solidFill>
            <a:prstDash val="solid"/>
            <a:round/>
            <a:headEnd type="none" w="med" len="med"/>
            <a:tailEnd type="none" w="med" len="med"/>
          </a:ln>
          <a:effectLst/>
        </p:spPr>
      </p:cxnSp>
    </p:spTree>
    <p:extLst>
      <p:ext uri="{BB962C8B-B14F-4D97-AF65-F5344CB8AC3E}">
        <p14:creationId xmlns="" xmlns:p14="http://schemas.microsoft.com/office/powerpoint/2010/main" val="159800060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HLSL Compiler</a:t>
            </a:r>
            <a:endParaRPr lang="en-US" dirty="0"/>
          </a:p>
        </p:txBody>
      </p:sp>
      <p:sp>
        <p:nvSpPr>
          <p:cNvPr id="5" name="Text Placeholder 4"/>
          <p:cNvSpPr>
            <a:spLocks noGrp="1"/>
          </p:cNvSpPr>
          <p:nvPr>
            <p:ph type="body" idx="4294967295"/>
          </p:nvPr>
        </p:nvSpPr>
        <p:spPr>
          <a:xfrm>
            <a:off x="782638" y="1309688"/>
            <a:ext cx="11211180" cy="2856167"/>
          </a:xfrm>
        </p:spPr>
        <p:txBody>
          <a:bodyPr/>
          <a:lstStyle/>
          <a:p>
            <a:pPr>
              <a:lnSpc>
                <a:spcPct val="80000"/>
              </a:lnSpc>
            </a:pPr>
            <a:r>
              <a:rPr lang="en-US" dirty="0" smtClean="0"/>
              <a:t>DirectX 11 requires 4.0 or later profile </a:t>
            </a:r>
            <a:r>
              <a:rPr lang="en-US" dirty="0" err="1" smtClean="0"/>
              <a:t>shaders</a:t>
            </a:r>
            <a:endParaRPr lang="en-US" dirty="0" smtClean="0"/>
          </a:p>
          <a:p>
            <a:pPr>
              <a:lnSpc>
                <a:spcPct val="80000"/>
              </a:lnSpc>
            </a:pPr>
            <a:r>
              <a:rPr lang="en-US" dirty="0" smtClean="0"/>
              <a:t>D3DCompile DLL contains latest HLSL compiler</a:t>
            </a:r>
          </a:p>
          <a:p>
            <a:pPr lvl="1">
              <a:lnSpc>
                <a:spcPct val="80000"/>
              </a:lnSpc>
            </a:pPr>
            <a:r>
              <a:rPr lang="en-US" dirty="0" smtClean="0"/>
              <a:t>Used by D3DX9, D3DX10, D3DX11, and </a:t>
            </a:r>
            <a:r>
              <a:rPr lang="en-US" b="1" dirty="0" smtClean="0">
                <a:latin typeface="Courier New" pitchFamily="49" charset="0"/>
                <a:cs typeface="Courier New" pitchFamily="49" charset="0"/>
              </a:rPr>
              <a:t>FXC.EXE</a:t>
            </a:r>
          </a:p>
          <a:p>
            <a:pPr lvl="1">
              <a:lnSpc>
                <a:spcPct val="80000"/>
              </a:lnSpc>
            </a:pPr>
            <a:r>
              <a:rPr lang="en-US" dirty="0" smtClean="0"/>
              <a:t>Can use directly (i.e. without using D3DX)</a:t>
            </a:r>
          </a:p>
          <a:p>
            <a:pPr lvl="2">
              <a:lnSpc>
                <a:spcPct val="80000"/>
              </a:lnSpc>
            </a:pPr>
            <a:r>
              <a:rPr lang="en-US" dirty="0" smtClean="0"/>
              <a:t>Note it is in its own </a:t>
            </a:r>
            <a:r>
              <a:rPr lang="en-US" dirty="0" err="1" smtClean="0"/>
              <a:t>DirectSetup</a:t>
            </a:r>
            <a:r>
              <a:rPr lang="en-US" dirty="0" smtClean="0"/>
              <a:t> CAB file in the REDIST folder</a:t>
            </a:r>
          </a:p>
          <a:p>
            <a:pPr lvl="1">
              <a:lnSpc>
                <a:spcPct val="80000"/>
              </a:lnSpc>
            </a:pPr>
            <a:r>
              <a:rPr lang="en-US" dirty="0" smtClean="0"/>
              <a:t>Supports all </a:t>
            </a:r>
            <a:r>
              <a:rPr lang="en-US" dirty="0" err="1" smtClean="0"/>
              <a:t>shader</a:t>
            </a:r>
            <a:r>
              <a:rPr lang="en-US" dirty="0" smtClean="0"/>
              <a:t> models except Pixel </a:t>
            </a:r>
            <a:r>
              <a:rPr lang="en-US" dirty="0" err="1" smtClean="0"/>
              <a:t>Shader</a:t>
            </a:r>
            <a:r>
              <a:rPr lang="en-US" dirty="0" smtClean="0"/>
              <a:t> 1.x profiles</a:t>
            </a:r>
          </a:p>
        </p:txBody>
      </p:sp>
      <p:graphicFrame>
        <p:nvGraphicFramePr>
          <p:cNvPr id="7" name="Table 6"/>
          <p:cNvGraphicFramePr>
            <a:graphicFrameLocks noGrp="1"/>
          </p:cNvGraphicFramePr>
          <p:nvPr>
            <p:extLst>
              <p:ext uri="{D42A27DB-BD31-4B8C-83A1-F6EECF244321}">
                <p14:modId xmlns="" xmlns:p14="http://schemas.microsoft.com/office/powerpoint/2010/main" val="831641906"/>
              </p:ext>
            </p:extLst>
          </p:nvPr>
        </p:nvGraphicFramePr>
        <p:xfrm>
          <a:off x="477836" y="4287836"/>
          <a:ext cx="11190288" cy="2203452"/>
        </p:xfrm>
        <a:graphic>
          <a:graphicData uri="http://schemas.openxmlformats.org/drawingml/2006/table">
            <a:tbl>
              <a:tblPr firstRow="1" bandRow="1">
                <a:tableStyleId>{E929F9F4-4A8F-4326-A1B4-22849713DDAB}</a:tableStyleId>
              </a:tblPr>
              <a:tblGrid>
                <a:gridCol w="2732024"/>
                <a:gridCol w="2888670"/>
                <a:gridCol w="1286052"/>
                <a:gridCol w="1256374"/>
                <a:gridCol w="1632297"/>
                <a:gridCol w="1394871"/>
              </a:tblGrid>
              <a:tr h="367242">
                <a:tc>
                  <a:txBody>
                    <a:bodyPr/>
                    <a:lstStyle/>
                    <a:p>
                      <a:r>
                        <a:rPr lang="en-US" dirty="0" smtClean="0"/>
                        <a:t>Vertex</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Pixel</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Geometry</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Compute</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Hull</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Domain</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vs_4_0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ps_4_0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gs_4_0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cs_4_0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vs_4_1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ps_4_1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gs_4_1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cs_4_1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vs_5_0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gs_5_0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ds_5_0</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vs_4_0_level_9_1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ps_4_0_level_9_1</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vs_4_0_level_9_3</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ps_4_0_level_9_3</a:t>
                      </a:r>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b="1" dirty="0">
                        <a:latin typeface="Courier New" pitchFamily="49" charset="0"/>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545673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782638" y="1309688"/>
            <a:ext cx="11211180" cy="2864117"/>
          </a:xfrm>
        </p:spPr>
        <p:txBody>
          <a:bodyPr/>
          <a:lstStyle/>
          <a:p>
            <a:pPr>
              <a:lnSpc>
                <a:spcPct val="80000"/>
              </a:lnSpc>
            </a:pPr>
            <a:r>
              <a:rPr lang="en-US" dirty="0" err="1" smtClean="0"/>
              <a:t>Shader</a:t>
            </a:r>
            <a:r>
              <a:rPr lang="en-US" dirty="0" smtClean="0"/>
              <a:t> profiles in DirectX 11 can be applied to higher feature levels, but not lower</a:t>
            </a:r>
          </a:p>
          <a:p>
            <a:pPr>
              <a:lnSpc>
                <a:spcPct val="80000"/>
              </a:lnSpc>
            </a:pPr>
            <a:r>
              <a:rPr lang="en-US" dirty="0" smtClean="0"/>
              <a:t>10level9 </a:t>
            </a:r>
            <a:r>
              <a:rPr lang="en-US" dirty="0" err="1" smtClean="0"/>
              <a:t>shader</a:t>
            </a:r>
            <a:r>
              <a:rPr lang="en-US" dirty="0" smtClean="0"/>
              <a:t> profiles are compiled twice internally</a:t>
            </a:r>
          </a:p>
          <a:p>
            <a:pPr lvl="1">
              <a:lnSpc>
                <a:spcPct val="80000"/>
              </a:lnSpc>
            </a:pPr>
            <a:r>
              <a:rPr lang="en-US" b="1" dirty="0" smtClean="0">
                <a:latin typeface="Courier New" pitchFamily="49" charset="0"/>
                <a:cs typeface="Courier New" pitchFamily="49" charset="0"/>
              </a:rPr>
              <a:t>vs_4_0_level_9_*</a:t>
            </a:r>
            <a:r>
              <a:rPr lang="en-US" dirty="0" smtClean="0"/>
              <a:t> </a:t>
            </a:r>
            <a:r>
              <a:rPr lang="en-US" dirty="0" smtClean="0">
                <a:cs typeface="Courier New" pitchFamily="49" charset="0"/>
              </a:rPr>
              <a:t>=&gt;</a:t>
            </a:r>
            <a:r>
              <a:rPr lang="en-US" dirty="0" smtClean="0"/>
              <a:t> </a:t>
            </a:r>
            <a:r>
              <a:rPr lang="en-US" b="1" dirty="0" smtClean="0">
                <a:latin typeface="Courier New" pitchFamily="49" charset="0"/>
                <a:cs typeface="Courier New" pitchFamily="49" charset="0"/>
              </a:rPr>
              <a:t>vs_2_0</a:t>
            </a:r>
            <a:r>
              <a:rPr lang="en-US" dirty="0" smtClean="0"/>
              <a:t> + </a:t>
            </a:r>
            <a:r>
              <a:rPr lang="en-US" b="1" dirty="0" smtClean="0">
                <a:latin typeface="Courier New" pitchFamily="49" charset="0"/>
                <a:cs typeface="Courier New" pitchFamily="49" charset="0"/>
              </a:rPr>
              <a:t>vs_4_0</a:t>
            </a:r>
          </a:p>
          <a:p>
            <a:pPr lvl="1">
              <a:lnSpc>
                <a:spcPct val="80000"/>
              </a:lnSpc>
            </a:pPr>
            <a:r>
              <a:rPr lang="en-US" b="1" dirty="0" smtClean="0">
                <a:latin typeface="Courier New" pitchFamily="49" charset="0"/>
                <a:cs typeface="Courier New" pitchFamily="49" charset="0"/>
              </a:rPr>
              <a:t>ps_4_0_level_9_1</a:t>
            </a:r>
            <a:r>
              <a:rPr lang="en-US" dirty="0" smtClean="0"/>
              <a:t> =&gt; </a:t>
            </a:r>
            <a:r>
              <a:rPr lang="en-US" b="1" dirty="0" smtClean="0">
                <a:latin typeface="Courier New" pitchFamily="49" charset="0"/>
                <a:cs typeface="Courier New" pitchFamily="49" charset="0"/>
              </a:rPr>
              <a:t>ps_2_0</a:t>
            </a:r>
            <a:r>
              <a:rPr lang="en-US" dirty="0" smtClean="0"/>
              <a:t> + </a:t>
            </a:r>
            <a:r>
              <a:rPr lang="en-US" b="1" dirty="0" smtClean="0">
                <a:latin typeface="Courier New" pitchFamily="49" charset="0"/>
                <a:cs typeface="Courier New" pitchFamily="49" charset="0"/>
              </a:rPr>
              <a:t>ps_4_0</a:t>
            </a:r>
          </a:p>
          <a:p>
            <a:pPr lvl="1">
              <a:lnSpc>
                <a:spcPct val="80000"/>
              </a:lnSpc>
            </a:pPr>
            <a:r>
              <a:rPr lang="en-US" b="1" dirty="0" smtClean="0">
                <a:latin typeface="Courier New" pitchFamily="49" charset="0"/>
                <a:cs typeface="Courier New" pitchFamily="49" charset="0"/>
              </a:rPr>
              <a:t>ps_4_0_level_9_3</a:t>
            </a:r>
            <a:r>
              <a:rPr lang="en-US" dirty="0" smtClean="0"/>
              <a:t> =&gt; </a:t>
            </a:r>
            <a:r>
              <a:rPr lang="en-US" b="1" dirty="0" smtClean="0">
                <a:latin typeface="Courier New" pitchFamily="49" charset="0"/>
                <a:cs typeface="Courier New" pitchFamily="49" charset="0"/>
              </a:rPr>
              <a:t>ps_2_</a:t>
            </a:r>
            <a:r>
              <a:rPr lang="en-US" b="1" dirty="0" smtClean="0">
                <a:solidFill>
                  <a:schemeClr val="bg2"/>
                </a:solidFill>
                <a:latin typeface="Courier New" pitchFamily="49" charset="0"/>
                <a:cs typeface="Courier New" pitchFamily="49" charset="0"/>
              </a:rPr>
              <a:t>b</a:t>
            </a:r>
            <a:r>
              <a:rPr lang="en-US" dirty="0" smtClean="0"/>
              <a:t> + </a:t>
            </a:r>
            <a:r>
              <a:rPr lang="en-US" b="1" dirty="0" smtClean="0">
                <a:latin typeface="Courier New" pitchFamily="49" charset="0"/>
                <a:cs typeface="Courier New" pitchFamily="49" charset="0"/>
              </a:rPr>
              <a:t>ps_4_0</a:t>
            </a:r>
            <a:endParaRPr lang="en-US" b="1" dirty="0">
              <a:latin typeface="Courier New" pitchFamily="49" charset="0"/>
              <a:cs typeface="Courier New" pitchFamily="49" charset="0"/>
            </a:endParaRPr>
          </a:p>
        </p:txBody>
      </p:sp>
      <p:sp>
        <p:nvSpPr>
          <p:cNvPr id="2" name="Title 1"/>
          <p:cNvSpPr>
            <a:spLocks noGrp="1"/>
          </p:cNvSpPr>
          <p:nvPr>
            <p:ph type="title" idx="4294967295"/>
          </p:nvPr>
        </p:nvSpPr>
        <p:spPr/>
        <p:txBody>
          <a:bodyPr/>
          <a:lstStyle/>
          <a:p>
            <a:r>
              <a:rPr lang="en-US" dirty="0" err="1" smtClean="0"/>
              <a:t>Shader</a:t>
            </a:r>
            <a:r>
              <a:rPr lang="en-US" dirty="0" smtClean="0"/>
              <a:t> Profiles and Feature Levels</a:t>
            </a:r>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442531196"/>
              </p:ext>
            </p:extLst>
          </p:nvPr>
        </p:nvGraphicFramePr>
        <p:xfrm>
          <a:off x="477836" y="4287835"/>
          <a:ext cx="11190288" cy="2203452"/>
        </p:xfrm>
        <a:graphic>
          <a:graphicData uri="http://schemas.openxmlformats.org/drawingml/2006/table">
            <a:tbl>
              <a:tblPr firstRow="1" bandRow="1">
                <a:tableStyleId>{125E5076-3810-47DD-B79F-674D7AD40C01}</a:tableStyleId>
              </a:tblPr>
              <a:tblGrid>
                <a:gridCol w="5971827"/>
                <a:gridCol w="941118"/>
                <a:gridCol w="840284"/>
                <a:gridCol w="907508"/>
                <a:gridCol w="773061"/>
                <a:gridCol w="796677"/>
                <a:gridCol w="959813"/>
              </a:tblGrid>
              <a:tr h="367242">
                <a:tc>
                  <a:txBody>
                    <a:bodyPr/>
                    <a:lstStyle/>
                    <a:p>
                      <a:r>
                        <a:rPr lang="en-US" dirty="0" err="1" smtClean="0"/>
                        <a:t>Shader</a:t>
                      </a:r>
                      <a:r>
                        <a:rPr lang="en-US" dirty="0" smtClean="0"/>
                        <a:t> Profile</a:t>
                      </a:r>
                      <a:r>
                        <a:rPr lang="en-US" baseline="0" dirty="0" smtClean="0"/>
                        <a:t> vs. Device Feature Level</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11_0</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10_1</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10_0</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9_3</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9_2</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9_1</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5_0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4_1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r>
                        <a:rPr lang="en-US" dirty="0" smtClean="0"/>
                        <a:t>4_0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4_0_level_9_3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4_0_level_9_1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Yes</a:t>
                      </a:r>
                      <a:endParaRPr lang="en-US" b="1" i="0" dirty="0">
                        <a:latin typeface="+mn-lt"/>
                        <a:cs typeface="Courier New" pitchFamily="49"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42429503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Use the latest compiler</a:t>
            </a:r>
          </a:p>
          <a:p>
            <a:pPr lvl="1"/>
            <a:r>
              <a:rPr lang="en-US" dirty="0" smtClean="0"/>
              <a:t>Esp. avoid the ‘in box’ D3D10Compile APIs</a:t>
            </a:r>
          </a:p>
          <a:p>
            <a:r>
              <a:rPr lang="en-US" dirty="0" smtClean="0"/>
              <a:t>Generally use the lowest profile possible for VS/PS when supporting 10level9</a:t>
            </a:r>
          </a:p>
          <a:p>
            <a:r>
              <a:rPr lang="en-US" dirty="0" smtClean="0"/>
              <a:t>For </a:t>
            </a:r>
            <a:r>
              <a:rPr lang="en-US" dirty="0" err="1" smtClean="0"/>
              <a:t>DirectCompute</a:t>
            </a:r>
            <a:endParaRPr lang="en-US" dirty="0" smtClean="0"/>
          </a:p>
          <a:p>
            <a:pPr lvl="1"/>
            <a:r>
              <a:rPr lang="en-US" dirty="0" smtClean="0"/>
              <a:t>prefer CS 5.0 over CS 4.x</a:t>
            </a:r>
          </a:p>
          <a:p>
            <a:pPr lvl="1"/>
            <a:r>
              <a:rPr lang="en-US" dirty="0" smtClean="0"/>
              <a:t>Prefer CS 4.1 over CS 4.0</a:t>
            </a:r>
          </a:p>
          <a:p>
            <a:r>
              <a:rPr lang="en-US" i="1" dirty="0" smtClean="0"/>
              <a:t>Compile your </a:t>
            </a:r>
            <a:r>
              <a:rPr lang="en-US" i="1" dirty="0" err="1" smtClean="0"/>
              <a:t>shaders</a:t>
            </a:r>
            <a:r>
              <a:rPr lang="en-US" i="1" dirty="0" smtClean="0"/>
              <a:t> offline for your retail game</a:t>
            </a:r>
          </a:p>
        </p:txBody>
      </p:sp>
      <p:sp>
        <p:nvSpPr>
          <p:cNvPr id="2" name="Title 1"/>
          <p:cNvSpPr>
            <a:spLocks noGrp="1"/>
          </p:cNvSpPr>
          <p:nvPr>
            <p:ph type="title" idx="4294967295"/>
          </p:nvPr>
        </p:nvSpPr>
        <p:spPr/>
        <p:txBody>
          <a:bodyPr/>
          <a:lstStyle/>
          <a:p>
            <a:r>
              <a:rPr lang="en-US" dirty="0" smtClean="0"/>
              <a:t>HLSL Recommendations</a:t>
            </a:r>
            <a:endParaRPr lang="en-US" dirty="0"/>
          </a:p>
        </p:txBody>
      </p:sp>
    </p:spTree>
    <p:extLst>
      <p:ext uri="{BB962C8B-B14F-4D97-AF65-F5344CB8AC3E}">
        <p14:creationId xmlns="" xmlns:p14="http://schemas.microsoft.com/office/powerpoint/2010/main" val="273192921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Effects (FX) Library</a:t>
            </a:r>
            <a:endParaRPr lang="en-US" dirty="0"/>
          </a:p>
        </p:txBody>
      </p:sp>
      <p:sp>
        <p:nvSpPr>
          <p:cNvPr id="5" name="Text Placeholder 4"/>
          <p:cNvSpPr>
            <a:spLocks noGrp="1"/>
          </p:cNvSpPr>
          <p:nvPr>
            <p:ph type="body" idx="4294967295"/>
          </p:nvPr>
        </p:nvSpPr>
        <p:spPr/>
        <p:txBody>
          <a:bodyPr/>
          <a:lstStyle/>
          <a:p>
            <a:r>
              <a:rPr lang="en-US" dirty="0" smtClean="0"/>
              <a:t>Effects for Direct3D 11 (FX11) is shared source in DX SDK</a:t>
            </a:r>
          </a:p>
          <a:p>
            <a:pPr lvl="1"/>
            <a:r>
              <a:rPr lang="en-US" dirty="0" smtClean="0"/>
              <a:t>FX9 was in D3DX9</a:t>
            </a:r>
          </a:p>
          <a:p>
            <a:pPr lvl="1"/>
            <a:r>
              <a:rPr lang="en-US" dirty="0" smtClean="0"/>
              <a:t>FX10 was in box with the OS</a:t>
            </a:r>
          </a:p>
          <a:p>
            <a:r>
              <a:rPr lang="en-US" dirty="0" smtClean="0"/>
              <a:t>Porting from FX10 -&gt; FX11 is fairly trivial</a:t>
            </a:r>
          </a:p>
          <a:p>
            <a:pPr lvl="1"/>
            <a:r>
              <a:rPr lang="en-US" dirty="0" smtClean="0"/>
              <a:t>Essentially the same API without effects pools</a:t>
            </a:r>
          </a:p>
          <a:p>
            <a:r>
              <a:rPr lang="en-US" dirty="0" smtClean="0"/>
              <a:t>Porting from FX9 -&gt; FX11 requires significant code change</a:t>
            </a:r>
            <a:endParaRPr lang="en-US" dirty="0"/>
          </a:p>
        </p:txBody>
      </p:sp>
      <p:graphicFrame>
        <p:nvGraphicFramePr>
          <p:cNvPr id="6" name="Table 5"/>
          <p:cNvGraphicFramePr>
            <a:graphicFrameLocks noGrp="1"/>
          </p:cNvGraphicFramePr>
          <p:nvPr>
            <p:extLst>
              <p:ext uri="{D42A27DB-BD31-4B8C-83A1-F6EECF244321}">
                <p14:modId xmlns="" xmlns:p14="http://schemas.microsoft.com/office/powerpoint/2010/main" val="3792063940"/>
              </p:ext>
            </p:extLst>
          </p:nvPr>
        </p:nvGraphicFramePr>
        <p:xfrm>
          <a:off x="477838" y="4627982"/>
          <a:ext cx="5618162" cy="1601368"/>
        </p:xfrm>
        <a:graphic>
          <a:graphicData uri="http://schemas.openxmlformats.org/drawingml/2006/table">
            <a:tbl>
              <a:tblPr firstRow="1" bandRow="1">
                <a:tableStyleId>{D03447BB-5D67-496B-8E87-E561075AD55C}</a:tableStyleId>
              </a:tblPr>
              <a:tblGrid>
                <a:gridCol w="1455256"/>
                <a:gridCol w="4162906"/>
              </a:tblGrid>
              <a:tr h="400342">
                <a:tc>
                  <a:txBody>
                    <a:bodyPr/>
                    <a:lstStyle/>
                    <a:p>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HLSL Profile</a:t>
                      </a:r>
                      <a:endParaRPr 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0342">
                <a:tc>
                  <a:txBody>
                    <a:bodyPr/>
                    <a:lstStyle/>
                    <a:p>
                      <a:r>
                        <a:rPr lang="en-US" dirty="0" smtClean="0"/>
                        <a:t>Effects 9</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fx_2_0</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0342">
                <a:tc>
                  <a:txBody>
                    <a:bodyPr/>
                    <a:lstStyle/>
                    <a:p>
                      <a:r>
                        <a:rPr lang="en-US" dirty="0" smtClean="0"/>
                        <a:t>Effects</a:t>
                      </a:r>
                      <a:r>
                        <a:rPr lang="en-US" baseline="0" dirty="0" smtClean="0"/>
                        <a:t> 10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fx_4_0 and fx_4_1 </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0342">
                <a:tc>
                  <a:txBody>
                    <a:bodyPr/>
                    <a:lstStyle/>
                    <a:p>
                      <a:r>
                        <a:rPr lang="en-US" dirty="0" smtClean="0"/>
                        <a:t>Effects 11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fx_5_0</a:t>
                      </a:r>
                      <a:endParaRPr lang="en-US" i="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29399722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D3DX11</a:t>
            </a:r>
            <a:endParaRPr lang="en-US" dirty="0"/>
          </a:p>
        </p:txBody>
      </p:sp>
      <p:sp>
        <p:nvSpPr>
          <p:cNvPr id="5" name="Text Placeholder 4"/>
          <p:cNvSpPr>
            <a:spLocks noGrp="1"/>
          </p:cNvSpPr>
          <p:nvPr>
            <p:ph type="body" idx="4294967295"/>
          </p:nvPr>
        </p:nvSpPr>
        <p:spPr/>
        <p:txBody>
          <a:bodyPr/>
          <a:lstStyle/>
          <a:p>
            <a:r>
              <a:rPr lang="en-US" dirty="0" smtClean="0"/>
              <a:t>Includes texture loaders (BMP, JPG, PNG, DDS, TIFF, GIF)</a:t>
            </a:r>
          </a:p>
          <a:p>
            <a:pPr lvl="1"/>
            <a:r>
              <a:rPr lang="en-US" dirty="0" smtClean="0"/>
              <a:t>and asynchronous loaders introduced with D3DX10</a:t>
            </a:r>
          </a:p>
          <a:p>
            <a:r>
              <a:rPr lang="en-US" dirty="0" smtClean="0"/>
              <a:t>Does not include D3DX Math, Mesh, Sprite, or Font</a:t>
            </a:r>
          </a:p>
          <a:p>
            <a:pPr lvl="1"/>
            <a:r>
              <a:rPr lang="en-US" dirty="0" smtClean="0"/>
              <a:t>See </a:t>
            </a:r>
            <a:r>
              <a:rPr lang="en-US" dirty="0" err="1" smtClean="0"/>
              <a:t>XNAMath</a:t>
            </a:r>
            <a:r>
              <a:rPr lang="en-US" dirty="0" smtClean="0"/>
              <a:t> as alternative for D3DX Math</a:t>
            </a:r>
          </a:p>
          <a:p>
            <a:pPr lvl="1"/>
            <a:r>
              <a:rPr lang="en-US" dirty="0" smtClean="0"/>
              <a:t>and DXUT11 for alternative to font, etc.</a:t>
            </a:r>
          </a:p>
        </p:txBody>
      </p:sp>
      <p:sp>
        <p:nvSpPr>
          <p:cNvPr id="6" name="TextBox 5"/>
          <p:cNvSpPr txBox="1"/>
          <p:nvPr/>
        </p:nvSpPr>
        <p:spPr>
          <a:xfrm>
            <a:off x="477838" y="4566714"/>
            <a:ext cx="8871435" cy="193899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400" dirty="0" smtClean="0"/>
              <a:t>D3DX11 uses a CPU codec for BC6H/BC7 texture compression, which can be time-consuming.</a:t>
            </a:r>
          </a:p>
          <a:p>
            <a:endParaRPr lang="en-US" sz="2400" dirty="0" smtClean="0"/>
          </a:p>
          <a:p>
            <a:r>
              <a:rPr lang="en-US" sz="2400" dirty="0" smtClean="0"/>
              <a:t>For a fast </a:t>
            </a:r>
            <a:r>
              <a:rPr lang="en-US" sz="2400" dirty="0" err="1" smtClean="0"/>
              <a:t>DirectCompute</a:t>
            </a:r>
            <a:r>
              <a:rPr lang="en-US" sz="2400" dirty="0" smtClean="0"/>
              <a:t> 4.x solution, see the </a:t>
            </a:r>
            <a:r>
              <a:rPr lang="en-US" sz="2400" b="1" dirty="0" smtClean="0">
                <a:latin typeface="Courier New" pitchFamily="49" charset="0"/>
                <a:cs typeface="Courier New" pitchFamily="49" charset="0"/>
              </a:rPr>
              <a:t>BC6HBC7EncoderDecoder11</a:t>
            </a:r>
            <a:r>
              <a:rPr lang="en-US" sz="2400" dirty="0" smtClean="0"/>
              <a:t> sample.</a:t>
            </a:r>
          </a:p>
        </p:txBody>
      </p:sp>
    </p:spTree>
    <p:extLst>
      <p:ext uri="{BB962C8B-B14F-4D97-AF65-F5344CB8AC3E}">
        <p14:creationId xmlns="" xmlns:p14="http://schemas.microsoft.com/office/powerpoint/2010/main" val="3365878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D3DCSX</a:t>
            </a:r>
            <a:endParaRPr lang="en-US" dirty="0"/>
          </a:p>
        </p:txBody>
      </p:sp>
      <p:sp>
        <p:nvSpPr>
          <p:cNvPr id="5" name="Text Placeholder 4"/>
          <p:cNvSpPr>
            <a:spLocks noGrp="1"/>
          </p:cNvSpPr>
          <p:nvPr>
            <p:ph type="body" idx="4294967295"/>
          </p:nvPr>
        </p:nvSpPr>
        <p:spPr/>
        <p:txBody>
          <a:bodyPr/>
          <a:lstStyle/>
          <a:p>
            <a:r>
              <a:rPr lang="en-US" dirty="0" smtClean="0"/>
              <a:t>Optional extended D3DX DLL for Compute </a:t>
            </a:r>
            <a:r>
              <a:rPr lang="en-US" dirty="0" err="1" smtClean="0"/>
              <a:t>Shader</a:t>
            </a:r>
            <a:endParaRPr lang="en-US" dirty="0" smtClean="0"/>
          </a:p>
          <a:p>
            <a:pPr lvl="1"/>
            <a:r>
              <a:rPr lang="en-US" dirty="0" smtClean="0"/>
              <a:t>Resides in its own </a:t>
            </a:r>
            <a:r>
              <a:rPr lang="en-US" dirty="0" err="1" smtClean="0"/>
              <a:t>DirectSetup</a:t>
            </a:r>
            <a:r>
              <a:rPr lang="en-US" dirty="0" smtClean="0"/>
              <a:t> / REDIST CAB</a:t>
            </a:r>
          </a:p>
          <a:p>
            <a:r>
              <a:rPr lang="en-US" dirty="0" err="1" smtClean="0"/>
              <a:t>DirectCompute</a:t>
            </a:r>
            <a:r>
              <a:rPr lang="en-US" dirty="0" smtClean="0"/>
              <a:t> (CS 5.0) utility functions</a:t>
            </a:r>
          </a:p>
          <a:p>
            <a:pPr lvl="1"/>
            <a:r>
              <a:rPr lang="en-US" b="1" dirty="0" smtClean="0">
                <a:latin typeface="Courier New" pitchFamily="49" charset="0"/>
                <a:cs typeface="Courier New" pitchFamily="49" charset="0"/>
              </a:rPr>
              <a:t>ID3DX11Scan</a:t>
            </a:r>
          </a:p>
          <a:p>
            <a:pPr lvl="2"/>
            <a:r>
              <a:rPr lang="en-US" dirty="0" err="1" smtClean="0"/>
              <a:t>Unsegmented</a:t>
            </a:r>
            <a:r>
              <a:rPr lang="en-US" dirty="0" smtClean="0"/>
              <a:t> Scan or </a:t>
            </a:r>
            <a:r>
              <a:rPr lang="en-US" dirty="0" err="1" smtClean="0"/>
              <a:t>Multiscan</a:t>
            </a:r>
            <a:endParaRPr lang="en-US" dirty="0" smtClean="0"/>
          </a:p>
          <a:p>
            <a:pPr lvl="2"/>
            <a:r>
              <a:rPr lang="en-US" dirty="0" smtClean="0"/>
              <a:t>Segmented Scan</a:t>
            </a:r>
            <a:endParaRPr lang="en-US" b="1" dirty="0" smtClean="0">
              <a:latin typeface="Courier New" pitchFamily="49" charset="0"/>
              <a:cs typeface="Courier New" pitchFamily="49" charset="0"/>
            </a:endParaRPr>
          </a:p>
          <a:p>
            <a:pPr lvl="1"/>
            <a:r>
              <a:rPr lang="en-US" b="1" dirty="0" smtClean="0">
                <a:latin typeface="Courier New" pitchFamily="49" charset="0"/>
                <a:cs typeface="Courier New" pitchFamily="49" charset="0"/>
              </a:rPr>
              <a:t>ID3DX11FFT</a:t>
            </a:r>
          </a:p>
          <a:p>
            <a:pPr lvl="2"/>
            <a:r>
              <a:rPr lang="en-US" dirty="0" smtClean="0"/>
              <a:t>1D, 2D, 3D support</a:t>
            </a:r>
          </a:p>
          <a:p>
            <a:pPr lvl="2"/>
            <a:r>
              <a:rPr lang="en-US" dirty="0" smtClean="0"/>
              <a:t>Real or Complex</a:t>
            </a:r>
          </a:p>
          <a:p>
            <a:pPr lvl="2"/>
            <a:r>
              <a:rPr lang="en-US" dirty="0" smtClean="0"/>
              <a:t>Forward or Inverse Transform with optional scale</a:t>
            </a:r>
          </a:p>
        </p:txBody>
      </p:sp>
    </p:spTree>
    <p:extLst>
      <p:ext uri="{BB962C8B-B14F-4D97-AF65-F5344CB8AC3E}">
        <p14:creationId xmlns="" xmlns:p14="http://schemas.microsoft.com/office/powerpoint/2010/main" val="64514482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err="1" smtClean="0"/>
              <a:t>XNAMath</a:t>
            </a:r>
            <a:endParaRPr lang="en-US" dirty="0"/>
          </a:p>
        </p:txBody>
      </p:sp>
      <p:sp>
        <p:nvSpPr>
          <p:cNvPr id="5" name="Text Placeholder 4"/>
          <p:cNvSpPr>
            <a:spLocks noGrp="1"/>
          </p:cNvSpPr>
          <p:nvPr>
            <p:ph type="body" idx="4294967295"/>
          </p:nvPr>
        </p:nvSpPr>
        <p:spPr/>
        <p:txBody>
          <a:bodyPr/>
          <a:lstStyle/>
          <a:p>
            <a:r>
              <a:rPr lang="en-US" sz="2800" dirty="0" smtClean="0"/>
              <a:t>aka </a:t>
            </a:r>
            <a:r>
              <a:rPr lang="en-US" sz="2800" dirty="0" err="1" smtClean="0"/>
              <a:t>xboxmath</a:t>
            </a:r>
            <a:r>
              <a:rPr lang="en-US" sz="2800" dirty="0" smtClean="0"/>
              <a:t> 2.0</a:t>
            </a:r>
          </a:p>
          <a:p>
            <a:r>
              <a:rPr lang="en-US" sz="2800" dirty="0" smtClean="0"/>
              <a:t>Inline C++ SSE/SSE2 optimized math library</a:t>
            </a:r>
          </a:p>
          <a:p>
            <a:pPr lvl="1"/>
            <a:r>
              <a:rPr lang="en-US" sz="2400" dirty="0" smtClean="0"/>
              <a:t>VMX128 optimized on Xbox</a:t>
            </a:r>
          </a:p>
          <a:p>
            <a:r>
              <a:rPr lang="en-US" sz="2800" dirty="0" smtClean="0"/>
              <a:t>~350 functions</a:t>
            </a:r>
          </a:p>
          <a:p>
            <a:pPr lvl="1"/>
            <a:r>
              <a:rPr lang="en-US" sz="2400" dirty="0" smtClean="0"/>
              <a:t>Focused on single-precision floating-point operations</a:t>
            </a:r>
          </a:p>
          <a:p>
            <a:pPr lvl="1"/>
            <a:r>
              <a:rPr lang="en-US" sz="2400" dirty="0" smtClean="0"/>
              <a:t>Limited integer operations</a:t>
            </a:r>
          </a:p>
          <a:p>
            <a:pPr lvl="1"/>
            <a:r>
              <a:rPr lang="en-US" sz="2400" dirty="0" smtClean="0"/>
              <a:t>Conversion to/from packed graphics formats</a:t>
            </a:r>
          </a:p>
          <a:p>
            <a:pPr lvl="1"/>
            <a:r>
              <a:rPr lang="en-US" sz="2400" dirty="0" smtClean="0"/>
              <a:t>Implemented using Visual Studio </a:t>
            </a:r>
            <a:r>
              <a:rPr lang="en-US" sz="2400" dirty="0" err="1" smtClean="0"/>
              <a:t>intrinsics</a:t>
            </a:r>
            <a:endParaRPr lang="en-US" sz="2400" dirty="0" smtClean="0"/>
          </a:p>
          <a:p>
            <a:pPr lvl="1"/>
            <a:r>
              <a:rPr lang="en-US" sz="2400" dirty="0" smtClean="0"/>
              <a:t>Supports x86 and x64 native</a:t>
            </a:r>
          </a:p>
          <a:p>
            <a:r>
              <a:rPr lang="en-US" sz="2800" dirty="0" smtClean="0"/>
              <a:t>Common 3D primitives</a:t>
            </a:r>
          </a:p>
          <a:p>
            <a:pPr lvl="1"/>
            <a:r>
              <a:rPr lang="en-US" sz="2400" dirty="0" smtClean="0"/>
              <a:t>Vectors, matrices, planes, </a:t>
            </a:r>
            <a:r>
              <a:rPr lang="en-US" sz="2400" dirty="0" err="1" smtClean="0"/>
              <a:t>quaternions</a:t>
            </a:r>
            <a:r>
              <a:rPr lang="en-US" sz="2400" dirty="0" smtClean="0"/>
              <a:t>, etc.</a:t>
            </a:r>
            <a:endParaRPr lang="en-US" sz="2400" dirty="0"/>
          </a:p>
        </p:txBody>
      </p:sp>
    </p:spTree>
    <p:extLst>
      <p:ext uri="{BB962C8B-B14F-4D97-AF65-F5344CB8AC3E}">
        <p14:creationId xmlns="" xmlns:p14="http://schemas.microsoft.com/office/powerpoint/2010/main" val="125481838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DirectX 11 Deployment</a:t>
            </a:r>
            <a:endParaRPr lang="en-US" dirty="0"/>
          </a:p>
        </p:txBody>
      </p:sp>
      <p:sp>
        <p:nvSpPr>
          <p:cNvPr id="5" name="Text Placeholder 4"/>
          <p:cNvSpPr>
            <a:spLocks noGrp="1"/>
          </p:cNvSpPr>
          <p:nvPr>
            <p:ph type="body" idx="4294967295"/>
          </p:nvPr>
        </p:nvSpPr>
        <p:spPr>
          <a:xfrm>
            <a:off x="782638" y="1309688"/>
            <a:ext cx="11211180" cy="4604337"/>
          </a:xfrm>
        </p:spPr>
        <p:txBody>
          <a:bodyPr/>
          <a:lstStyle/>
          <a:p>
            <a:pPr>
              <a:lnSpc>
                <a:spcPct val="85000"/>
              </a:lnSpc>
            </a:pPr>
            <a:r>
              <a:rPr lang="en-US" dirty="0" smtClean="0"/>
              <a:t>DirectX 11 Runtime is included with Windows 7 </a:t>
            </a:r>
            <a:r>
              <a:rPr lang="en-US" sz="3200" dirty="0" smtClean="0"/>
              <a:t>and Windows Server 2008 R2</a:t>
            </a:r>
          </a:p>
          <a:p>
            <a:pPr>
              <a:lnSpc>
                <a:spcPct val="85000"/>
              </a:lnSpc>
            </a:pPr>
            <a:r>
              <a:rPr lang="en-US" dirty="0" smtClean="0"/>
              <a:t>DirectX 11 Runtime can be deployed down-level to Windows Vista / Server 2008</a:t>
            </a:r>
          </a:p>
          <a:p>
            <a:pPr>
              <a:lnSpc>
                <a:spcPct val="85000"/>
              </a:lnSpc>
            </a:pPr>
            <a:r>
              <a:rPr lang="en-US" dirty="0" smtClean="0"/>
              <a:t>D3DX11, D3DCSX, D3DCompile, etc. installed by </a:t>
            </a:r>
            <a:r>
              <a:rPr lang="en-US" dirty="0" err="1" smtClean="0"/>
              <a:t>DirectSetup</a:t>
            </a:r>
            <a:r>
              <a:rPr lang="en-US" dirty="0" smtClean="0"/>
              <a:t> / DX SDK REDIST</a:t>
            </a:r>
          </a:p>
          <a:p>
            <a:pPr lvl="1">
              <a:lnSpc>
                <a:spcPct val="85000"/>
              </a:lnSpc>
            </a:pPr>
            <a:r>
              <a:rPr lang="en-US" dirty="0" smtClean="0"/>
              <a:t>Just like D3DX9, D3DX10, XAUDIO2, etc.</a:t>
            </a:r>
          </a:p>
          <a:p>
            <a:pPr>
              <a:lnSpc>
                <a:spcPct val="85000"/>
              </a:lnSpc>
            </a:pPr>
            <a:r>
              <a:rPr lang="en-US" dirty="0" smtClean="0">
                <a:solidFill>
                  <a:schemeClr val="bg2"/>
                </a:solidFill>
              </a:rPr>
              <a:t>The DirectX SDK does </a:t>
            </a:r>
            <a:r>
              <a:rPr lang="en-US" i="1" dirty="0" smtClean="0">
                <a:solidFill>
                  <a:schemeClr val="bg2"/>
                </a:solidFill>
              </a:rPr>
              <a:t>not</a:t>
            </a:r>
            <a:r>
              <a:rPr lang="en-US" dirty="0" smtClean="0">
                <a:solidFill>
                  <a:schemeClr val="bg2"/>
                </a:solidFill>
              </a:rPr>
              <a:t> install the DirectX 11 Runtime</a:t>
            </a:r>
          </a:p>
          <a:p>
            <a:pPr lvl="1">
              <a:lnSpc>
                <a:spcPct val="85000"/>
              </a:lnSpc>
            </a:pPr>
            <a:r>
              <a:rPr lang="en-US" dirty="0" smtClean="0"/>
              <a:t>The DX SDK does install the debug layers and reference device</a:t>
            </a:r>
            <a:endParaRPr lang="en-US" dirty="0"/>
          </a:p>
        </p:txBody>
      </p:sp>
    </p:spTree>
    <p:extLst>
      <p:ext uri="{BB962C8B-B14F-4D97-AF65-F5344CB8AC3E}">
        <p14:creationId xmlns="" xmlns:p14="http://schemas.microsoft.com/office/powerpoint/2010/main" val="184324639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
          <p:cNvGrpSpPr/>
          <p:nvPr/>
        </p:nvGrpSpPr>
        <p:grpSpPr>
          <a:xfrm>
            <a:off x="477838" y="1464496"/>
            <a:ext cx="11190287" cy="569879"/>
            <a:chOff x="477838" y="1464496"/>
            <a:chExt cx="11190287" cy="569879"/>
          </a:xfrm>
        </p:grpSpPr>
        <p:sp>
          <p:nvSpPr>
            <p:cNvPr id="7" name="Freeform 6"/>
            <p:cNvSpPr/>
            <p:nvPr/>
          </p:nvSpPr>
          <p:spPr>
            <a:xfrm>
              <a:off x="4506341" y="1504610"/>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algn="l" defTabSz="711200" rtl="0">
                <a:lnSpc>
                  <a:spcPct val="90000"/>
                </a:lnSpc>
                <a:spcBef>
                  <a:spcPct val="0"/>
                </a:spcBef>
                <a:spcAft>
                  <a:spcPct val="15000"/>
                </a:spcAft>
                <a:buChar char="••"/>
              </a:pPr>
              <a:r>
                <a:rPr lang="en-US" sz="1600" kern="1200" dirty="0" smtClean="0">
                  <a:solidFill>
                    <a:schemeClr val="bg1"/>
                  </a:solidFill>
                </a:rPr>
                <a:t>New API supporting 10, 10.1, 11, 10level9, and WARP10</a:t>
              </a:r>
              <a:endParaRPr lang="en-US" sz="1600" kern="1200" dirty="0">
                <a:solidFill>
                  <a:schemeClr val="bg1"/>
                </a:solidFill>
              </a:endParaRPr>
            </a:p>
          </p:txBody>
        </p:sp>
        <p:sp>
          <p:nvSpPr>
            <p:cNvPr id="8" name="Freeform 7"/>
            <p:cNvSpPr/>
            <p:nvPr/>
          </p:nvSpPr>
          <p:spPr>
            <a:xfrm>
              <a:off x="477838" y="1464496"/>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lvl="0" algn="ctr" defTabSz="1555750" rtl="0">
                <a:lnSpc>
                  <a:spcPct val="90000"/>
                </a:lnSpc>
                <a:spcBef>
                  <a:spcPct val="0"/>
                </a:spcBef>
                <a:spcAft>
                  <a:spcPct val="35000"/>
                </a:spcAft>
              </a:pPr>
              <a:r>
                <a:rPr lang="en-US" sz="3500" kern="1200" dirty="0" smtClean="0">
                  <a:solidFill>
                    <a:schemeClr val="tx1"/>
                  </a:solidFill>
                </a:rPr>
                <a:t>Direct3D 11</a:t>
              </a:r>
              <a:endParaRPr lang="en-US" sz="3500" kern="1200" dirty="0">
                <a:solidFill>
                  <a:schemeClr val="tx1"/>
                </a:solidFill>
              </a:endParaRPr>
            </a:p>
          </p:txBody>
        </p:sp>
      </p:grpSp>
      <p:sp>
        <p:nvSpPr>
          <p:cNvPr id="4" name="Title 3"/>
          <p:cNvSpPr>
            <a:spLocks noGrp="1"/>
          </p:cNvSpPr>
          <p:nvPr>
            <p:ph type="title" idx="4294967295"/>
          </p:nvPr>
        </p:nvSpPr>
        <p:spPr/>
        <p:txBody>
          <a:bodyPr/>
          <a:lstStyle/>
          <a:p>
            <a:r>
              <a:rPr lang="en-US" dirty="0" smtClean="0"/>
              <a:t>DirectX 11 Runtime</a:t>
            </a:r>
            <a:endParaRPr lang="en-US" dirty="0"/>
          </a:p>
        </p:txBody>
      </p:sp>
      <p:grpSp>
        <p:nvGrpSpPr>
          <p:cNvPr id="5" name="Group 4"/>
          <p:cNvGrpSpPr/>
          <p:nvPr/>
        </p:nvGrpSpPr>
        <p:grpSpPr>
          <a:xfrm>
            <a:off x="477838" y="2172989"/>
            <a:ext cx="11190287" cy="569879"/>
            <a:chOff x="477838" y="2172989"/>
            <a:chExt cx="11190287" cy="569879"/>
          </a:xfrm>
        </p:grpSpPr>
        <p:sp>
          <p:nvSpPr>
            <p:cNvPr id="9" name="Freeform 8"/>
            <p:cNvSpPr/>
            <p:nvPr/>
          </p:nvSpPr>
          <p:spPr>
            <a:xfrm>
              <a:off x="4506341" y="2213103"/>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D3D glue library updated for new formats and WDDM 1.1 driver features</a:t>
              </a:r>
            </a:p>
          </p:txBody>
        </p:sp>
        <p:sp>
          <p:nvSpPr>
            <p:cNvPr id="10" name="Freeform 9"/>
            <p:cNvSpPr/>
            <p:nvPr/>
          </p:nvSpPr>
          <p:spPr>
            <a:xfrm>
              <a:off x="477838" y="2172989"/>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a:solidFill>
                    <a:schemeClr val="tx1"/>
                  </a:solidFill>
                </a:rPr>
                <a:t>DXGI 1.1</a:t>
              </a:r>
            </a:p>
          </p:txBody>
        </p:sp>
      </p:grpSp>
      <p:grpSp>
        <p:nvGrpSpPr>
          <p:cNvPr id="6" name="Group 5"/>
          <p:cNvGrpSpPr/>
          <p:nvPr/>
        </p:nvGrpSpPr>
        <p:grpSpPr>
          <a:xfrm>
            <a:off x="477838" y="2881482"/>
            <a:ext cx="11190287" cy="1986865"/>
            <a:chOff x="477838" y="2881482"/>
            <a:chExt cx="11190287" cy="1986865"/>
          </a:xfrm>
        </p:grpSpPr>
        <p:sp>
          <p:nvSpPr>
            <p:cNvPr id="11" name="Freeform 10"/>
            <p:cNvSpPr/>
            <p:nvPr/>
          </p:nvSpPr>
          <p:spPr>
            <a:xfrm>
              <a:off x="4506341" y="2921596"/>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10.1 level software renderer</a:t>
              </a:r>
            </a:p>
          </p:txBody>
        </p:sp>
        <p:sp>
          <p:nvSpPr>
            <p:cNvPr id="12" name="Freeform 11"/>
            <p:cNvSpPr/>
            <p:nvPr/>
          </p:nvSpPr>
          <p:spPr>
            <a:xfrm>
              <a:off x="477838" y="2881482"/>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a:solidFill>
                    <a:schemeClr val="tx1"/>
                  </a:solidFill>
                </a:rPr>
                <a:t>WARP10</a:t>
              </a:r>
            </a:p>
          </p:txBody>
        </p:sp>
        <p:sp>
          <p:nvSpPr>
            <p:cNvPr id="13" name="Freeform 12"/>
            <p:cNvSpPr/>
            <p:nvPr/>
          </p:nvSpPr>
          <p:spPr>
            <a:xfrm>
              <a:off x="4506341" y="3630089"/>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Direct3D 9 </a:t>
              </a:r>
              <a:r>
                <a:rPr lang="en-US" sz="1600" dirty="0" err="1">
                  <a:solidFill>
                    <a:schemeClr val="bg1"/>
                  </a:solidFill>
                </a:rPr>
                <a:t>Shader</a:t>
              </a:r>
              <a:r>
                <a:rPr lang="en-US" sz="1600" dirty="0">
                  <a:solidFill>
                    <a:schemeClr val="bg1"/>
                  </a:solidFill>
                </a:rPr>
                <a:t> Model 2.0 h/w support (9_1, 9_2, 9_3 feature levels)</a:t>
              </a:r>
            </a:p>
          </p:txBody>
        </p:sp>
        <p:sp>
          <p:nvSpPr>
            <p:cNvPr id="14" name="Freeform 13"/>
            <p:cNvSpPr/>
            <p:nvPr/>
          </p:nvSpPr>
          <p:spPr>
            <a:xfrm>
              <a:off x="477838" y="3589975"/>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a:solidFill>
                    <a:schemeClr val="tx1"/>
                  </a:solidFill>
                </a:rPr>
                <a:t>10level9</a:t>
              </a:r>
            </a:p>
          </p:txBody>
        </p:sp>
        <p:sp>
          <p:nvSpPr>
            <p:cNvPr id="15" name="Freeform 14"/>
            <p:cNvSpPr/>
            <p:nvPr/>
          </p:nvSpPr>
          <p:spPr>
            <a:xfrm>
              <a:off x="4506341" y="4338582"/>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Updated existing API to support WARP10, 10level9</a:t>
              </a:r>
            </a:p>
          </p:txBody>
        </p:sp>
        <p:sp>
          <p:nvSpPr>
            <p:cNvPr id="16" name="Freeform 15"/>
            <p:cNvSpPr/>
            <p:nvPr/>
          </p:nvSpPr>
          <p:spPr>
            <a:xfrm>
              <a:off x="477838" y="4298468"/>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a:solidFill>
                    <a:schemeClr val="tx1"/>
                  </a:solidFill>
                </a:rPr>
                <a:t>Direct3D 10.1</a:t>
              </a:r>
            </a:p>
          </p:txBody>
        </p:sp>
      </p:grpSp>
      <p:grpSp>
        <p:nvGrpSpPr>
          <p:cNvPr id="28" name="Group 27"/>
          <p:cNvGrpSpPr/>
          <p:nvPr/>
        </p:nvGrpSpPr>
        <p:grpSpPr>
          <a:xfrm>
            <a:off x="477838" y="5006961"/>
            <a:ext cx="11190287" cy="1278372"/>
            <a:chOff x="477838" y="5006961"/>
            <a:chExt cx="11190287" cy="1278372"/>
          </a:xfrm>
        </p:grpSpPr>
        <p:sp>
          <p:nvSpPr>
            <p:cNvPr id="17" name="Freeform 16"/>
            <p:cNvSpPr/>
            <p:nvPr/>
          </p:nvSpPr>
          <p:spPr>
            <a:xfrm>
              <a:off x="4506341" y="5047075"/>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GDI-like 2D drawing API for working on Direct3D surfaces</a:t>
              </a:r>
            </a:p>
          </p:txBody>
        </p:sp>
        <p:sp>
          <p:nvSpPr>
            <p:cNvPr id="18" name="Freeform 17"/>
            <p:cNvSpPr/>
            <p:nvPr/>
          </p:nvSpPr>
          <p:spPr>
            <a:xfrm>
              <a:off x="477838" y="5006961"/>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a:solidFill>
                    <a:schemeClr val="tx1"/>
                  </a:solidFill>
                </a:rPr>
                <a:t>Direct2D</a:t>
              </a:r>
            </a:p>
          </p:txBody>
        </p:sp>
        <p:sp>
          <p:nvSpPr>
            <p:cNvPr id="19" name="Freeform 18"/>
            <p:cNvSpPr/>
            <p:nvPr/>
          </p:nvSpPr>
          <p:spPr>
            <a:xfrm>
              <a:off x="4506341" y="5755568"/>
              <a:ext cx="7161784" cy="489651"/>
            </a:xfrm>
            <a:custGeom>
              <a:avLst/>
              <a:gdLst>
                <a:gd name="connsiteX0" fmla="*/ 90235 w 541398"/>
                <a:gd name="connsiteY0" fmla="*/ 0 h 7283033"/>
                <a:gd name="connsiteX1" fmla="*/ 451163 w 541398"/>
                <a:gd name="connsiteY1" fmla="*/ 0 h 7283033"/>
                <a:gd name="connsiteX2" fmla="*/ 514969 w 541398"/>
                <a:gd name="connsiteY2" fmla="*/ 26429 h 7283033"/>
                <a:gd name="connsiteX3" fmla="*/ 541398 w 541398"/>
                <a:gd name="connsiteY3" fmla="*/ 90235 h 7283033"/>
                <a:gd name="connsiteX4" fmla="*/ 541398 w 541398"/>
                <a:gd name="connsiteY4" fmla="*/ 7283033 h 7283033"/>
                <a:gd name="connsiteX5" fmla="*/ 541398 w 541398"/>
                <a:gd name="connsiteY5" fmla="*/ 7283033 h 7283033"/>
                <a:gd name="connsiteX6" fmla="*/ 541398 w 541398"/>
                <a:gd name="connsiteY6" fmla="*/ 7283033 h 7283033"/>
                <a:gd name="connsiteX7" fmla="*/ 0 w 541398"/>
                <a:gd name="connsiteY7" fmla="*/ 7283033 h 7283033"/>
                <a:gd name="connsiteX8" fmla="*/ 0 w 541398"/>
                <a:gd name="connsiteY8" fmla="*/ 7283033 h 7283033"/>
                <a:gd name="connsiteX9" fmla="*/ 0 w 541398"/>
                <a:gd name="connsiteY9" fmla="*/ 7283033 h 7283033"/>
                <a:gd name="connsiteX10" fmla="*/ 0 w 541398"/>
                <a:gd name="connsiteY10" fmla="*/ 90235 h 7283033"/>
                <a:gd name="connsiteX11" fmla="*/ 26429 w 541398"/>
                <a:gd name="connsiteY11" fmla="*/ 26429 h 7283033"/>
                <a:gd name="connsiteX12" fmla="*/ 90235 w 541398"/>
                <a:gd name="connsiteY12" fmla="*/ 0 h 72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1398" h="7283033">
                  <a:moveTo>
                    <a:pt x="541398" y="1213870"/>
                  </a:moveTo>
                  <a:lnTo>
                    <a:pt x="541398" y="6069163"/>
                  </a:lnTo>
                  <a:cubicBezTo>
                    <a:pt x="541398" y="6391102"/>
                    <a:pt x="540691" y="6699844"/>
                    <a:pt x="539433" y="6927497"/>
                  </a:cubicBezTo>
                  <a:cubicBezTo>
                    <a:pt x="538175" y="7155136"/>
                    <a:pt x="536469" y="7283026"/>
                    <a:pt x="534690" y="7283026"/>
                  </a:cubicBezTo>
                  <a:lnTo>
                    <a:pt x="0" y="7283026"/>
                  </a:lnTo>
                  <a:lnTo>
                    <a:pt x="0" y="7283026"/>
                  </a:lnTo>
                  <a:lnTo>
                    <a:pt x="0" y="7283026"/>
                  </a:lnTo>
                  <a:lnTo>
                    <a:pt x="0" y="7"/>
                  </a:lnTo>
                  <a:lnTo>
                    <a:pt x="0" y="7"/>
                  </a:lnTo>
                  <a:lnTo>
                    <a:pt x="0" y="7"/>
                  </a:lnTo>
                  <a:lnTo>
                    <a:pt x="534690" y="7"/>
                  </a:lnTo>
                  <a:cubicBezTo>
                    <a:pt x="536469" y="7"/>
                    <a:pt x="538175" y="127897"/>
                    <a:pt x="539433" y="355536"/>
                  </a:cubicBezTo>
                  <a:cubicBezTo>
                    <a:pt x="540691" y="583175"/>
                    <a:pt x="541398" y="891931"/>
                    <a:pt x="541398" y="1213870"/>
                  </a:cubicBezTo>
                  <a:close/>
                </a:path>
              </a:pathLst>
            </a:custGeom>
          </p:spPr>
          <p:style>
            <a:lnRef idx="0">
              <a:schemeClr val="accent5"/>
            </a:lnRef>
            <a:fillRef idx="3">
              <a:schemeClr val="accent5"/>
            </a:fillRef>
            <a:effectRef idx="3">
              <a:schemeClr val="accent5"/>
            </a:effectRef>
            <a:fontRef idx="minor">
              <a:schemeClr val="lt1"/>
            </a:fontRef>
          </p:style>
          <p:txBody>
            <a:bodyPr spcFirstLastPara="0" vert="horz" wrap="square" lIns="108000" tIns="56909" rIns="87389" bIns="56910" numCol="1" spcCol="1270" anchor="ctr" anchorCtr="0">
              <a:noAutofit/>
            </a:bodyPr>
            <a:lstStyle/>
            <a:p>
              <a:pPr marL="354013" lvl="1" indent="-166688" defTabSz="711200">
                <a:lnSpc>
                  <a:spcPct val="90000"/>
                </a:lnSpc>
                <a:spcAft>
                  <a:spcPct val="15000"/>
                </a:spcAft>
                <a:buChar char="••"/>
              </a:pPr>
              <a:r>
                <a:rPr lang="en-US" sz="1600" dirty="0">
                  <a:solidFill>
                    <a:schemeClr val="bg1"/>
                  </a:solidFill>
                </a:rPr>
                <a:t>High-quality, feature-rich font rendering API (works with Direct2D)</a:t>
              </a:r>
            </a:p>
          </p:txBody>
        </p:sp>
        <p:sp>
          <p:nvSpPr>
            <p:cNvPr id="20" name="Freeform 19"/>
            <p:cNvSpPr/>
            <p:nvPr/>
          </p:nvSpPr>
          <p:spPr>
            <a:xfrm>
              <a:off x="477838" y="5715454"/>
              <a:ext cx="4028503" cy="569879"/>
            </a:xfrm>
            <a:custGeom>
              <a:avLst/>
              <a:gdLst>
                <a:gd name="connsiteX0" fmla="*/ 0 w 4096706"/>
                <a:gd name="connsiteY0" fmla="*/ 112793 h 676747"/>
                <a:gd name="connsiteX1" fmla="*/ 33036 w 4096706"/>
                <a:gd name="connsiteY1" fmla="*/ 33036 h 676747"/>
                <a:gd name="connsiteX2" fmla="*/ 112793 w 4096706"/>
                <a:gd name="connsiteY2" fmla="*/ 0 h 676747"/>
                <a:gd name="connsiteX3" fmla="*/ 3983913 w 4096706"/>
                <a:gd name="connsiteY3" fmla="*/ 0 h 676747"/>
                <a:gd name="connsiteX4" fmla="*/ 4063670 w 4096706"/>
                <a:gd name="connsiteY4" fmla="*/ 33036 h 676747"/>
                <a:gd name="connsiteX5" fmla="*/ 4096706 w 4096706"/>
                <a:gd name="connsiteY5" fmla="*/ 112793 h 676747"/>
                <a:gd name="connsiteX6" fmla="*/ 4096706 w 4096706"/>
                <a:gd name="connsiteY6" fmla="*/ 563954 h 676747"/>
                <a:gd name="connsiteX7" fmla="*/ 4063670 w 4096706"/>
                <a:gd name="connsiteY7" fmla="*/ 643711 h 676747"/>
                <a:gd name="connsiteX8" fmla="*/ 3983913 w 4096706"/>
                <a:gd name="connsiteY8" fmla="*/ 676747 h 676747"/>
                <a:gd name="connsiteX9" fmla="*/ 112793 w 4096706"/>
                <a:gd name="connsiteY9" fmla="*/ 676747 h 676747"/>
                <a:gd name="connsiteX10" fmla="*/ 33036 w 4096706"/>
                <a:gd name="connsiteY10" fmla="*/ 643711 h 676747"/>
                <a:gd name="connsiteX11" fmla="*/ 0 w 4096706"/>
                <a:gd name="connsiteY11" fmla="*/ 563954 h 676747"/>
                <a:gd name="connsiteX12" fmla="*/ 0 w 4096706"/>
                <a:gd name="connsiteY12" fmla="*/ 112793 h 676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96706" h="676747">
                  <a:moveTo>
                    <a:pt x="0" y="112793"/>
                  </a:moveTo>
                  <a:cubicBezTo>
                    <a:pt x="0" y="82878"/>
                    <a:pt x="11884" y="54189"/>
                    <a:pt x="33036" y="33036"/>
                  </a:cubicBezTo>
                  <a:cubicBezTo>
                    <a:pt x="54189" y="11883"/>
                    <a:pt x="82878" y="0"/>
                    <a:pt x="112793" y="0"/>
                  </a:cubicBezTo>
                  <a:lnTo>
                    <a:pt x="3983913" y="0"/>
                  </a:lnTo>
                  <a:cubicBezTo>
                    <a:pt x="4013828" y="0"/>
                    <a:pt x="4042517" y="11884"/>
                    <a:pt x="4063670" y="33036"/>
                  </a:cubicBezTo>
                  <a:cubicBezTo>
                    <a:pt x="4084823" y="54189"/>
                    <a:pt x="4096706" y="82878"/>
                    <a:pt x="4096706" y="112793"/>
                  </a:cubicBezTo>
                  <a:lnTo>
                    <a:pt x="4096706" y="563954"/>
                  </a:lnTo>
                  <a:cubicBezTo>
                    <a:pt x="4096706" y="593869"/>
                    <a:pt x="4084822" y="622558"/>
                    <a:pt x="4063670" y="643711"/>
                  </a:cubicBezTo>
                  <a:cubicBezTo>
                    <a:pt x="4042517" y="664864"/>
                    <a:pt x="4013828" y="676747"/>
                    <a:pt x="3983913" y="676747"/>
                  </a:cubicBezTo>
                  <a:lnTo>
                    <a:pt x="112793" y="676747"/>
                  </a:lnTo>
                  <a:cubicBezTo>
                    <a:pt x="82878" y="676747"/>
                    <a:pt x="54189" y="664863"/>
                    <a:pt x="33036" y="643711"/>
                  </a:cubicBezTo>
                  <a:cubicBezTo>
                    <a:pt x="11883" y="622558"/>
                    <a:pt x="0" y="593869"/>
                    <a:pt x="0" y="563954"/>
                  </a:cubicBezTo>
                  <a:lnTo>
                    <a:pt x="0" y="112793"/>
                  </a:ln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166386" tIns="99711" rIns="166386" bIns="99711" numCol="1" spcCol="1270" anchor="ctr" anchorCtr="0">
              <a:noAutofit/>
            </a:bodyPr>
            <a:lstStyle/>
            <a:p>
              <a:pPr algn="ctr" defTabSz="1555750">
                <a:lnSpc>
                  <a:spcPct val="90000"/>
                </a:lnSpc>
                <a:spcAft>
                  <a:spcPct val="35000"/>
                </a:spcAft>
              </a:pPr>
              <a:r>
                <a:rPr lang="en-US" sz="3500" dirty="0" err="1">
                  <a:solidFill>
                    <a:schemeClr val="tx1"/>
                  </a:solidFill>
                </a:rPr>
                <a:t>DirectWrite</a:t>
              </a:r>
              <a:endParaRPr lang="en-US" sz="3500" dirty="0">
                <a:solidFill>
                  <a:schemeClr val="tx1"/>
                </a:solidFill>
              </a:endParaRPr>
            </a:p>
          </p:txBody>
        </p:sp>
      </p:grpSp>
    </p:spTree>
    <p:extLst>
      <p:ext uri="{BB962C8B-B14F-4D97-AF65-F5344CB8AC3E}">
        <p14:creationId xmlns="" xmlns:p14="http://schemas.microsoft.com/office/powerpoint/2010/main" val="38944381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KB 971644</a:t>
            </a:r>
            <a:endParaRPr lang="en-US" dirty="0"/>
          </a:p>
        </p:txBody>
      </p:sp>
      <p:sp>
        <p:nvSpPr>
          <p:cNvPr id="5" name="Text Placeholder 4"/>
          <p:cNvSpPr>
            <a:spLocks noGrp="1"/>
          </p:cNvSpPr>
          <p:nvPr>
            <p:ph type="body" idx="4294967295"/>
          </p:nvPr>
        </p:nvSpPr>
        <p:spPr>
          <a:xfrm>
            <a:off x="782637" y="1309688"/>
            <a:ext cx="11406187" cy="5235279"/>
          </a:xfrm>
        </p:spPr>
        <p:txBody>
          <a:bodyPr/>
          <a:lstStyle/>
          <a:p>
            <a:r>
              <a:rPr lang="en-US" i="1" dirty="0" smtClean="0"/>
              <a:t>Platform Update for Windows Vista</a:t>
            </a:r>
          </a:p>
          <a:p>
            <a:pPr lvl="1">
              <a:buNone/>
            </a:pPr>
            <a:r>
              <a:rPr lang="en-US" u="sng" dirty="0" smtClean="0">
                <a:hlinkClick r:id=""/>
              </a:rPr>
              <a:t>http://go.microsoft.com/fwlink/?LinkId=160189</a:t>
            </a:r>
            <a:endParaRPr lang="en-US" u="sng" dirty="0" smtClean="0"/>
          </a:p>
          <a:p>
            <a:r>
              <a:rPr lang="en-US" dirty="0" smtClean="0"/>
              <a:t>Deployed through Windows Update</a:t>
            </a:r>
          </a:p>
          <a:p>
            <a:r>
              <a:rPr lang="en-US" dirty="0" smtClean="0"/>
              <a:t>Requires Windows Vista / Server 2008 SP2 to be installed</a:t>
            </a:r>
          </a:p>
          <a:p>
            <a:pPr>
              <a:buNone/>
            </a:pPr>
            <a:endParaRPr lang="en-US" sz="1600" dirty="0" smtClean="0"/>
          </a:p>
          <a:p>
            <a:pPr marL="0" indent="0">
              <a:buNone/>
            </a:pPr>
            <a:r>
              <a:rPr lang="en-US" dirty="0" smtClean="0"/>
              <a:t>See the </a:t>
            </a:r>
            <a:r>
              <a:rPr lang="en-US" b="1" dirty="0" smtClean="0">
                <a:latin typeface="Courier New" pitchFamily="49" charset="0"/>
                <a:cs typeface="Courier New" pitchFamily="49" charset="0"/>
              </a:rPr>
              <a:t>D3D11InstallHelper</a:t>
            </a:r>
            <a:r>
              <a:rPr lang="en-US" dirty="0" smtClean="0"/>
              <a:t> sample in the DirectX SDK for detection, applying the KB, and messaging for RTM / SP1</a:t>
            </a:r>
          </a:p>
          <a:p>
            <a:pPr>
              <a:buNone/>
            </a:pPr>
            <a:endParaRPr lang="en-US" sz="1050" dirty="0" smtClean="0"/>
          </a:p>
          <a:p>
            <a:pPr marL="0" indent="0">
              <a:buNone/>
            </a:pPr>
            <a:r>
              <a:rPr lang="en-US" dirty="0" smtClean="0"/>
              <a:t>Detailed in </a:t>
            </a:r>
            <a:r>
              <a:rPr lang="en-US" i="1" dirty="0" smtClean="0"/>
              <a:t>Direct3D 11 Deployment for Game Developers</a:t>
            </a:r>
            <a:r>
              <a:rPr lang="en-US" dirty="0" smtClean="0"/>
              <a:t> technical article</a:t>
            </a:r>
            <a:endParaRPr lang="en-US" i="1" dirty="0" smtClean="0"/>
          </a:p>
        </p:txBody>
      </p:sp>
    </p:spTree>
    <p:extLst>
      <p:ext uri="{BB962C8B-B14F-4D97-AF65-F5344CB8AC3E}">
        <p14:creationId xmlns="" xmlns:p14="http://schemas.microsoft.com/office/powerpoint/2010/main" val="193090500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smtClean="0"/>
              <a:t>DirectX 11 Overview</a:t>
            </a:r>
            <a:endParaRPr lang="en-US" dirty="0"/>
          </a:p>
        </p:txBody>
      </p:sp>
      <p:sp>
        <p:nvSpPr>
          <p:cNvPr id="5" name="Text Placeholder 4"/>
          <p:cNvSpPr>
            <a:spLocks noGrp="1"/>
          </p:cNvSpPr>
          <p:nvPr>
            <p:ph type="body" idx="4294967295"/>
          </p:nvPr>
        </p:nvSpPr>
        <p:spPr>
          <a:xfrm>
            <a:off x="782638" y="1309688"/>
            <a:ext cx="7092399" cy="5373779"/>
          </a:xfrm>
        </p:spPr>
        <p:txBody>
          <a:bodyPr/>
          <a:lstStyle/>
          <a:p>
            <a:r>
              <a:rPr lang="en-US" sz="2800" dirty="0" smtClean="0"/>
              <a:t>Direct3D 11 is based on Direct3D 10.1</a:t>
            </a:r>
          </a:p>
          <a:p>
            <a:pPr lvl="1"/>
            <a:r>
              <a:rPr lang="en-US" sz="2400" dirty="0" smtClean="0"/>
              <a:t>Similar API design &amp; rendering pipeline</a:t>
            </a:r>
          </a:p>
          <a:p>
            <a:r>
              <a:rPr lang="en-US" sz="2800" dirty="0" smtClean="0"/>
              <a:t>Enables new DirectX 11 hardware features</a:t>
            </a:r>
          </a:p>
          <a:p>
            <a:r>
              <a:rPr lang="en-US" sz="2800" dirty="0" smtClean="0"/>
              <a:t>Supports existing DirectX 10 and 10.1 hardware</a:t>
            </a:r>
          </a:p>
          <a:p>
            <a:pPr lvl="1"/>
            <a:r>
              <a:rPr lang="en-US" sz="2400" dirty="0" smtClean="0"/>
              <a:t>Enables some new features as well</a:t>
            </a:r>
          </a:p>
          <a:p>
            <a:r>
              <a:rPr lang="en-US" sz="2800" dirty="0" smtClean="0"/>
              <a:t>Supports a subset of DirectX 9 SM 2.0+ hardware</a:t>
            </a:r>
          </a:p>
          <a:p>
            <a:r>
              <a:rPr lang="en-US" sz="2800" dirty="0" smtClean="0"/>
              <a:t>Supported on Windows 7, Windows Vista, Windows Server 2008, and Windows Server 2008 R2</a:t>
            </a:r>
          </a:p>
        </p:txBody>
      </p:sp>
      <p:sp>
        <p:nvSpPr>
          <p:cNvPr id="18" name="Rectangle 17"/>
          <p:cNvSpPr/>
          <p:nvPr/>
        </p:nvSpPr>
        <p:spPr>
          <a:xfrm>
            <a:off x="8340811" y="3259091"/>
            <a:ext cx="1508941" cy="338607"/>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Input Assembler</a:t>
            </a:r>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ounded Rectangle 18"/>
          <p:cNvSpPr/>
          <p:nvPr/>
        </p:nvSpPr>
        <p:spPr>
          <a:xfrm>
            <a:off x="8340811" y="3665420"/>
            <a:ext cx="1508941" cy="338607"/>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Vertex Shader</a:t>
            </a:r>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Rounded Rectangle 19"/>
          <p:cNvSpPr/>
          <p:nvPr/>
        </p:nvSpPr>
        <p:spPr>
          <a:xfrm>
            <a:off x="8340811" y="4908216"/>
            <a:ext cx="1508941" cy="338607"/>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Pixel Shader</a:t>
            </a:r>
            <a:endParaRPr kumimoji="0" lang="en-US"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Rounded Rectangle 20"/>
          <p:cNvSpPr/>
          <p:nvPr/>
        </p:nvSpPr>
        <p:spPr>
          <a:xfrm>
            <a:off x="8340811" y="2267078"/>
            <a:ext cx="1508941" cy="474050"/>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Calibri"/>
                <a:ea typeface="+mn-ea"/>
                <a:cs typeface="+mn-cs"/>
              </a:rPr>
              <a:t>Hull</a:t>
            </a: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 </a:t>
            </a:r>
            <a:r>
              <a:rPr kumimoji="0" lang="en-US" sz="1400" b="1" i="0" u="none" strike="noStrike" kern="1200" cap="none" spc="0" normalizeH="0" baseline="0" noProof="0" dirty="0" smtClean="0">
                <a:ln>
                  <a:noFill/>
                </a:ln>
                <a:solidFill>
                  <a:prstClr val="white"/>
                </a:solidFill>
                <a:effectLst/>
                <a:uLnTx/>
                <a:uFillTx/>
                <a:latin typeface="Calibri"/>
                <a:ea typeface="+mn-ea"/>
                <a:cs typeface="+mn-cs"/>
              </a:rPr>
              <a:t>Shader</a:t>
            </a:r>
            <a:endParaRPr kumimoji="0" lang="en-US" sz="1400" b="1" i="0" u="none" strike="noStrike" kern="1200" cap="none" spc="0" normalizeH="0" baseline="0" noProof="0" dirty="0">
              <a:ln>
                <a:noFill/>
              </a:ln>
              <a:solidFill>
                <a:prstClr val="white"/>
              </a:solidFill>
              <a:effectLst/>
              <a:uLnTx/>
              <a:uFillTx/>
              <a:latin typeface="Calibri"/>
              <a:ea typeface="+mn-ea"/>
              <a:cs typeface="+mn-cs"/>
            </a:endParaRPr>
          </a:p>
        </p:txBody>
      </p:sp>
      <p:sp>
        <p:nvSpPr>
          <p:cNvPr id="22" name="Rectangle 21"/>
          <p:cNvSpPr/>
          <p:nvPr/>
        </p:nvSpPr>
        <p:spPr>
          <a:xfrm>
            <a:off x="8340811" y="4501887"/>
            <a:ext cx="1508941" cy="338607"/>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Rasterizer</a:t>
            </a:r>
          </a:p>
        </p:txBody>
      </p:sp>
      <p:sp>
        <p:nvSpPr>
          <p:cNvPr id="23" name="Rectangle 22"/>
          <p:cNvSpPr/>
          <p:nvPr/>
        </p:nvSpPr>
        <p:spPr>
          <a:xfrm>
            <a:off x="8340811" y="5314545"/>
            <a:ext cx="1508941" cy="338607"/>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Calibri"/>
                <a:ea typeface="+mn-ea"/>
                <a:cs typeface="+mn-cs"/>
              </a:rPr>
              <a:t>Output Merger</a:t>
            </a:r>
          </a:p>
        </p:txBody>
      </p:sp>
      <p:sp>
        <p:nvSpPr>
          <p:cNvPr id="24" name="Rectangle 23"/>
          <p:cNvSpPr/>
          <p:nvPr/>
        </p:nvSpPr>
        <p:spPr>
          <a:xfrm>
            <a:off x="8340811" y="2944293"/>
            <a:ext cx="1508941" cy="338607"/>
          </a:xfrm>
          <a:prstGeom prst="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Calibri"/>
                <a:ea typeface="+mn-ea"/>
                <a:cs typeface="+mn-cs"/>
              </a:rPr>
              <a:t>Tessellator</a:t>
            </a:r>
          </a:p>
        </p:txBody>
      </p:sp>
      <p:sp>
        <p:nvSpPr>
          <p:cNvPr id="25" name="Content Placeholder 22"/>
          <p:cNvSpPr txBox="1">
            <a:spLocks/>
          </p:cNvSpPr>
          <p:nvPr/>
        </p:nvSpPr>
        <p:spPr>
          <a:xfrm>
            <a:off x="8340811" y="3486065"/>
            <a:ext cx="1508941" cy="474050"/>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400" b="1" i="0" u="none" strike="noStrike" kern="1200" cap="none" spc="0" normalizeH="0" baseline="0" noProof="0" dirty="0" smtClean="0">
                <a:ln>
                  <a:noFill/>
                </a:ln>
                <a:solidFill>
                  <a:sysClr val="window" lastClr="FFFFFF"/>
                </a:solidFill>
                <a:effectLst/>
                <a:uLnTx/>
                <a:uFillTx/>
                <a:latin typeface="Calibri"/>
                <a:ea typeface="+mn-ea"/>
                <a:cs typeface="+mn-cs"/>
              </a:rPr>
              <a:t>Domain </a:t>
            </a:r>
            <a:r>
              <a:rPr kumimoji="0" lang="en-US" sz="1400" b="1" i="0" u="none" strike="noStrike" kern="1200" cap="none" spc="0" normalizeH="0" baseline="0" noProof="0" dirty="0" err="1" smtClean="0">
                <a:ln>
                  <a:noFill/>
                </a:ln>
                <a:solidFill>
                  <a:sysClr val="window" lastClr="FFFFFF"/>
                </a:solidFill>
                <a:effectLst/>
                <a:uLnTx/>
                <a:uFillTx/>
                <a:latin typeface="Calibri"/>
                <a:ea typeface="+mn-ea"/>
                <a:cs typeface="+mn-cs"/>
              </a:rPr>
              <a:t>Shader</a:t>
            </a:r>
            <a:endParaRPr kumimoji="0" lang="en-US" sz="1400" b="1" i="0" u="none" strike="noStrike" kern="1200" cap="none" spc="0" normalizeH="0" baseline="0" noProof="0" dirty="0">
              <a:ln>
                <a:noFill/>
              </a:ln>
              <a:solidFill>
                <a:sysClr val="window" lastClr="FFFFFF"/>
              </a:solidFill>
              <a:effectLst/>
              <a:uLnTx/>
              <a:uFillTx/>
              <a:latin typeface="Calibri"/>
              <a:ea typeface="+mn-ea"/>
              <a:cs typeface="+mn-cs"/>
            </a:endParaRPr>
          </a:p>
        </p:txBody>
      </p:sp>
      <p:sp>
        <p:nvSpPr>
          <p:cNvPr id="26" name="Rounded Rectangle 25"/>
          <p:cNvSpPr/>
          <p:nvPr/>
        </p:nvSpPr>
        <p:spPr>
          <a:xfrm>
            <a:off x="8340811" y="4095558"/>
            <a:ext cx="1508941" cy="338607"/>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white"/>
                </a:solidFill>
                <a:effectLst/>
                <a:uLnTx/>
                <a:uFillTx/>
                <a:latin typeface="Calibri"/>
                <a:ea typeface="+mn-ea"/>
                <a:cs typeface="+mn-cs"/>
              </a:rPr>
              <a:t>Geometry Shader</a:t>
            </a:r>
            <a:endParaRPr kumimoji="0" lang="en-US" sz="12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Right Arrow 26"/>
          <p:cNvSpPr/>
          <p:nvPr/>
        </p:nvSpPr>
        <p:spPr>
          <a:xfrm>
            <a:off x="9915358" y="3960115"/>
            <a:ext cx="1377729" cy="609493"/>
          </a:xfrm>
          <a:prstGeom prst="right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white"/>
                </a:solidFill>
                <a:effectLst/>
                <a:uLnTx/>
                <a:uFillTx/>
                <a:latin typeface="Calibri"/>
                <a:ea typeface="+mn-ea"/>
                <a:cs typeface="+mn-cs"/>
              </a:rPr>
              <a:t>Stream Output</a:t>
            </a:r>
            <a:endParaRPr kumimoji="0" lang="en-US" sz="12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 xmlns:p14="http://schemas.microsoft.com/office/powerpoint/2010/main" val="33715443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4.48294E-6 -2.96296E-6 L 0.0004 -0.27152 " pathEditMode="relative" rAng="0" ptsTypes="AA">
                                      <p:cBhvr>
                                        <p:cTn id="6" dur="2000" fill="hold"/>
                                        <p:tgtEl>
                                          <p:spTgt spid="18"/>
                                        </p:tgtEl>
                                        <p:attrNameLst>
                                          <p:attrName>ppt_x</p:attrName>
                                          <p:attrName>ppt_y</p:attrName>
                                        </p:attrNameLst>
                                      </p:cBhvr>
                                      <p:rCtr x="0" y="-136"/>
                                    </p:animMotion>
                                  </p:childTnLst>
                                </p:cTn>
                              </p:par>
                              <p:par>
                                <p:cTn id="7" presetID="64" presetClass="path" presetSubtype="0" accel="50000" decel="50000" fill="hold" nodeType="withEffect">
                                  <p:stCondLst>
                                    <p:cond delay="0"/>
                                  </p:stCondLst>
                                  <p:childTnLst>
                                    <p:animMotion origin="layout" path="M -4.48294E-6 -2.22222E-6 L 0.00026 -0.27222 " pathEditMode="relative" rAng="0" ptsTypes="AA">
                                      <p:cBhvr>
                                        <p:cTn id="8" dur="2000" fill="hold"/>
                                        <p:tgtEl>
                                          <p:spTgt spid="19"/>
                                        </p:tgtEl>
                                        <p:attrNameLst>
                                          <p:attrName>ppt_x</p:attrName>
                                          <p:attrName>ppt_y</p:attrName>
                                        </p:attrNameLst>
                                      </p:cBhvr>
                                      <p:rCtr x="0" y="-136"/>
                                    </p:animMotion>
                                  </p:childTnLst>
                                </p:cTn>
                              </p:par>
                            </p:childTnLst>
                          </p:cTn>
                        </p:par>
                        <p:par>
                          <p:cTn id="9" fill="hold">
                            <p:stCondLst>
                              <p:cond delay="2000"/>
                            </p:stCondLst>
                            <p:childTnLst>
                              <p:par>
                                <p:cTn id="10" presetID="1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For corporate network environments using Windows Server Update Servers (WSUS), KB 971644 is not available</a:t>
            </a:r>
          </a:p>
          <a:p>
            <a:r>
              <a:rPr lang="en-US" dirty="0" smtClean="0"/>
              <a:t>Use this update instead</a:t>
            </a:r>
          </a:p>
          <a:p>
            <a:pPr lvl="1">
              <a:buNone/>
            </a:pPr>
            <a:r>
              <a:rPr lang="en-US" i="1" dirty="0" smtClean="0"/>
              <a:t>Windows Graphics, Imaging, and XPS Library</a:t>
            </a:r>
          </a:p>
          <a:p>
            <a:pPr lvl="2">
              <a:buNone/>
            </a:pPr>
            <a:r>
              <a:rPr lang="en-US" dirty="0" smtClean="0">
                <a:hlinkClick r:id=""/>
              </a:rPr>
              <a:t>http://support.microsoft.com/kb/971512/</a:t>
            </a:r>
            <a:endParaRPr lang="en-US" dirty="0" smtClean="0"/>
          </a:p>
          <a:p>
            <a:r>
              <a:rPr lang="en-US" dirty="0" smtClean="0"/>
              <a:t>Local IT admin will need to approve the update through the managed WSUS servers</a:t>
            </a:r>
          </a:p>
          <a:p>
            <a:r>
              <a:rPr lang="en-US" dirty="0" smtClean="0"/>
              <a:t>Requires Windows Vista / Server 2008 SP2 to be installed</a:t>
            </a:r>
          </a:p>
        </p:txBody>
      </p:sp>
      <p:sp>
        <p:nvSpPr>
          <p:cNvPr id="2" name="Title 1"/>
          <p:cNvSpPr>
            <a:spLocks noGrp="1"/>
          </p:cNvSpPr>
          <p:nvPr>
            <p:ph type="title" idx="4294967295"/>
          </p:nvPr>
        </p:nvSpPr>
        <p:spPr/>
        <p:txBody>
          <a:bodyPr/>
          <a:lstStyle/>
          <a:p>
            <a:r>
              <a:rPr lang="en-US" dirty="0" smtClean="0"/>
              <a:t>KB 971512</a:t>
            </a:r>
            <a:endParaRPr lang="en-US" dirty="0"/>
          </a:p>
        </p:txBody>
      </p:sp>
    </p:spTree>
    <p:extLst>
      <p:ext uri="{BB962C8B-B14F-4D97-AF65-F5344CB8AC3E}">
        <p14:creationId xmlns="" xmlns:p14="http://schemas.microsoft.com/office/powerpoint/2010/main" val="383772289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Update your existing Direct3D 10.x code path to use Direct3D 11</a:t>
            </a:r>
          </a:p>
          <a:p>
            <a:pPr lvl="1"/>
            <a:r>
              <a:rPr lang="en-US" dirty="0" smtClean="0"/>
              <a:t>This requires some installer/deployment work</a:t>
            </a:r>
          </a:p>
          <a:p>
            <a:pPr lvl="1"/>
            <a:r>
              <a:rPr lang="en-US" dirty="0" smtClean="0"/>
              <a:t>Your DX11 code path will require Windows Vista SP2+ or Windows 7</a:t>
            </a:r>
          </a:p>
          <a:p>
            <a:r>
              <a:rPr lang="en-US" dirty="0" smtClean="0"/>
              <a:t>For Windows Vista / Windows 7 titles</a:t>
            </a:r>
          </a:p>
          <a:p>
            <a:pPr lvl="1">
              <a:buNone/>
            </a:pPr>
            <a:r>
              <a:rPr lang="en-US" sz="3200" dirty="0" smtClean="0"/>
              <a:t>10level9 feature levels can provide more hardware support, so you don’t need a Direct3D9 code path</a:t>
            </a:r>
          </a:p>
          <a:p>
            <a:r>
              <a:rPr lang="en-US" dirty="0" smtClean="0"/>
              <a:t>For titles that need Windows XP support,</a:t>
            </a:r>
          </a:p>
          <a:p>
            <a:pPr lvl="1">
              <a:buNone/>
            </a:pPr>
            <a:r>
              <a:rPr lang="en-US" sz="3200" dirty="0" smtClean="0"/>
              <a:t>you will need a legacy Direct3D9 code path</a:t>
            </a:r>
          </a:p>
        </p:txBody>
      </p:sp>
      <p:sp>
        <p:nvSpPr>
          <p:cNvPr id="2" name="Title 1"/>
          <p:cNvSpPr>
            <a:spLocks noGrp="1"/>
          </p:cNvSpPr>
          <p:nvPr>
            <p:ph type="title" idx="4294967295"/>
          </p:nvPr>
        </p:nvSpPr>
        <p:spPr/>
        <p:txBody>
          <a:bodyPr/>
          <a:lstStyle/>
          <a:p>
            <a:r>
              <a:rPr lang="en-US" dirty="0" smtClean="0"/>
              <a:t>Recommendations</a:t>
            </a:r>
            <a:endParaRPr lang="en-US" dirty="0"/>
          </a:p>
        </p:txBody>
      </p:sp>
    </p:spTree>
    <p:extLst>
      <p:ext uri="{BB962C8B-B14F-4D97-AF65-F5344CB8AC3E}">
        <p14:creationId xmlns="" xmlns:p14="http://schemas.microsoft.com/office/powerpoint/2010/main" val="258759420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If you still only have a legacy Direct3D 9 code path</a:t>
            </a:r>
          </a:p>
          <a:p>
            <a:pPr lvl="1"/>
            <a:r>
              <a:rPr lang="en-US" sz="2800" dirty="0" smtClean="0"/>
              <a:t>Now’s the time to invest in DirectX 11</a:t>
            </a:r>
          </a:p>
          <a:p>
            <a:pPr lvl="1"/>
            <a:r>
              <a:rPr lang="en-US" dirty="0" smtClean="0"/>
              <a:t>Take advantage of the existing resources</a:t>
            </a:r>
          </a:p>
          <a:p>
            <a:pPr lvl="1"/>
            <a:r>
              <a:rPr lang="en-US" sz="2800" dirty="0" smtClean="0"/>
              <a:t>Lessons learned moving from D3D9 -&gt; D3D10 all apply to moving from D3D9 -&gt; D3D11</a:t>
            </a:r>
          </a:p>
          <a:p>
            <a:r>
              <a:rPr lang="en-US" dirty="0" smtClean="0"/>
              <a:t>Direct3D 11 provides</a:t>
            </a:r>
          </a:p>
          <a:p>
            <a:pPr lvl="1"/>
            <a:r>
              <a:rPr lang="en-US" dirty="0" smtClean="0"/>
              <a:t>the latest hardware features</a:t>
            </a:r>
          </a:p>
          <a:p>
            <a:pPr lvl="1"/>
            <a:r>
              <a:rPr lang="en-US" dirty="0" smtClean="0"/>
              <a:t>new features for existing 10.x hardware</a:t>
            </a:r>
          </a:p>
          <a:p>
            <a:pPr lvl="1"/>
            <a:r>
              <a:rPr lang="en-US" dirty="0" smtClean="0"/>
              <a:t>and supports the majority of video cards with WDDM drivers</a:t>
            </a:r>
          </a:p>
        </p:txBody>
      </p:sp>
      <p:sp>
        <p:nvSpPr>
          <p:cNvPr id="2" name="Title 1"/>
          <p:cNvSpPr>
            <a:spLocks noGrp="1"/>
          </p:cNvSpPr>
          <p:nvPr>
            <p:ph type="title" idx="4294967295"/>
          </p:nvPr>
        </p:nvSpPr>
        <p:spPr/>
        <p:txBody>
          <a:bodyPr/>
          <a:lstStyle/>
          <a:p>
            <a:r>
              <a:rPr lang="en-US" dirty="0" smtClean="0"/>
              <a:t>Recommendations</a:t>
            </a:r>
            <a:endParaRPr lang="en-US" dirty="0"/>
          </a:p>
        </p:txBody>
      </p:sp>
    </p:spTree>
    <p:extLst>
      <p:ext uri="{BB962C8B-B14F-4D97-AF65-F5344CB8AC3E}">
        <p14:creationId xmlns="" xmlns:p14="http://schemas.microsoft.com/office/powerpoint/2010/main" val="361763547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4294967295"/>
          </p:nvPr>
        </p:nvSpPr>
        <p:spPr/>
        <p:txBody>
          <a:bodyPr/>
          <a:lstStyle/>
          <a:p>
            <a:r>
              <a:rPr lang="en-US" dirty="0" smtClean="0"/>
              <a:t>Latest DirectX SDK</a:t>
            </a:r>
          </a:p>
          <a:p>
            <a:pPr lvl="1">
              <a:buNone/>
            </a:pPr>
            <a:r>
              <a:rPr lang="en-US" sz="2400" dirty="0" smtClean="0">
                <a:hlinkClick r:id=""/>
              </a:rPr>
              <a:t>http://msdn.microsoft.com/directx</a:t>
            </a:r>
            <a:endParaRPr lang="en-US" sz="2400" dirty="0" smtClean="0"/>
          </a:p>
          <a:p>
            <a:r>
              <a:rPr lang="en-US" dirty="0" err="1" smtClean="0"/>
              <a:t>Gamefest</a:t>
            </a:r>
            <a:r>
              <a:rPr lang="en-US" dirty="0" smtClean="0"/>
              <a:t> 2008 Graphics and Partners Tracks</a:t>
            </a:r>
          </a:p>
          <a:p>
            <a:pPr lvl="1">
              <a:buNone/>
            </a:pPr>
            <a:r>
              <a:rPr lang="en-US" sz="2400" dirty="0" smtClean="0">
                <a:hlinkClick r:id=""/>
              </a:rPr>
              <a:t>http://www.microsoftgamefest.com/presentations/2008.htm</a:t>
            </a:r>
            <a:r>
              <a:rPr lang="en-US" sz="2400" dirty="0" smtClean="0"/>
              <a:t> </a:t>
            </a:r>
          </a:p>
          <a:p>
            <a:r>
              <a:rPr lang="en-US" dirty="0" err="1" smtClean="0"/>
              <a:t>Gamefest</a:t>
            </a:r>
            <a:r>
              <a:rPr lang="en-US" dirty="0" smtClean="0"/>
              <a:t> 2010 Graphics Track</a:t>
            </a:r>
          </a:p>
          <a:p>
            <a:pPr lvl="1">
              <a:buNone/>
            </a:pPr>
            <a:r>
              <a:rPr lang="en-US" dirty="0" smtClean="0"/>
              <a:t>“Think DirectX11 Tessellation! – what are your options?”</a:t>
            </a:r>
          </a:p>
          <a:p>
            <a:pPr lvl="1">
              <a:buNone/>
            </a:pPr>
            <a:r>
              <a:rPr lang="en-US" dirty="0" smtClean="0"/>
              <a:t>“DirectX 11 </a:t>
            </a:r>
            <a:r>
              <a:rPr lang="en-US" dirty="0" err="1"/>
              <a:t>DirectCompute</a:t>
            </a:r>
            <a:r>
              <a:rPr lang="en-US"/>
              <a:t> </a:t>
            </a:r>
            <a:r>
              <a:rPr lang="en-US" smtClean="0"/>
              <a:t>– A Teraflop </a:t>
            </a:r>
            <a:r>
              <a:rPr lang="en-US" dirty="0"/>
              <a:t>for </a:t>
            </a:r>
            <a:r>
              <a:rPr lang="en-US" dirty="0" smtClean="0"/>
              <a:t>Everyone”</a:t>
            </a:r>
          </a:p>
          <a:p>
            <a:pPr lvl="1">
              <a:buNone/>
            </a:pPr>
            <a:r>
              <a:rPr lang="en-US" dirty="0" smtClean="0"/>
              <a:t>“Block Compression Smorgasbord”</a:t>
            </a:r>
          </a:p>
          <a:p>
            <a:pPr lvl="1">
              <a:buNone/>
            </a:pPr>
            <a:r>
              <a:rPr lang="en-US" dirty="0" smtClean="0"/>
              <a:t>and additional talks from AMD &amp; NVIDIA</a:t>
            </a:r>
          </a:p>
        </p:txBody>
      </p:sp>
      <p:sp>
        <p:nvSpPr>
          <p:cNvPr id="4" name="Title 3"/>
          <p:cNvSpPr>
            <a:spLocks noGrp="1"/>
          </p:cNvSpPr>
          <p:nvPr>
            <p:ph type="title" idx="4294967295"/>
          </p:nvPr>
        </p:nvSpPr>
        <p:spPr/>
        <p:txBody>
          <a:bodyPr/>
          <a:lstStyle/>
          <a:p>
            <a:r>
              <a:rPr lang="en-US" dirty="0" smtClean="0"/>
              <a:t>Resources</a:t>
            </a:r>
            <a:endParaRPr lang="en-US" dirty="0"/>
          </a:p>
        </p:txBody>
      </p:sp>
    </p:spTree>
    <p:extLst>
      <p:ext uri="{BB962C8B-B14F-4D97-AF65-F5344CB8AC3E}">
        <p14:creationId xmlns="" xmlns:p14="http://schemas.microsoft.com/office/powerpoint/2010/main" val="169215215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APPENDIX</a:t>
            </a:r>
            <a:endParaRPr lang="en-US" dirty="0"/>
          </a:p>
        </p:txBody>
      </p:sp>
      <p:sp>
        <p:nvSpPr>
          <p:cNvPr id="2" name="Subtitle 1"/>
          <p:cNvSpPr>
            <a:spLocks noGrp="1"/>
          </p:cNvSpPr>
          <p:nvPr>
            <p:ph type="subTitle" idx="1"/>
          </p:nvPr>
        </p:nvSpPr>
        <p:spPr/>
        <p:txBody>
          <a:bodyPr/>
          <a:lstStyle/>
          <a:p>
            <a:endParaRPr lang="en-GB"/>
          </a:p>
        </p:txBody>
      </p:sp>
    </p:spTree>
    <p:extLst>
      <p:ext uri="{BB962C8B-B14F-4D97-AF65-F5344CB8AC3E}">
        <p14:creationId xmlns="" xmlns:p14="http://schemas.microsoft.com/office/powerpoint/2010/main" val="281073693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12188825" cy="6858000"/>
          </a:xfrm>
          <a:prstGeom prst="rect">
            <a:avLst/>
          </a:prstGeom>
          <a:solidFill>
            <a:srgbClr val="000000"/>
          </a:solidFill>
          <a:ln>
            <a:noFill/>
          </a:ln>
        </p:spPr>
        <p:txBody>
          <a:bodyPr wrap="square" rtlCol="0">
            <a:noAutofit/>
          </a:bodyPr>
          <a:lstStyle/>
          <a:p>
            <a:pPr>
              <a:lnSpc>
                <a:spcPct val="100000"/>
              </a:lnSpc>
              <a:buFontTx/>
              <a:buNone/>
            </a:pPr>
            <a:r>
              <a:rPr lang="en-US" b="1" dirty="0" smtClean="0">
                <a:latin typeface="Courier New" pitchFamily="49" charset="0"/>
              </a:rPr>
              <a:t>#include </a:t>
            </a:r>
            <a:r>
              <a:rPr lang="en-US" b="1" dirty="0" smtClean="0">
                <a:solidFill>
                  <a:srgbClr val="FFC000"/>
                </a:solidFill>
                <a:latin typeface="Courier New" pitchFamily="49" charset="0"/>
              </a:rPr>
              <a:t>“d3d10.h</a:t>
            </a:r>
            <a:r>
              <a:rPr lang="en-US" b="1" dirty="0" smtClean="0">
                <a:latin typeface="Courier New" pitchFamily="49" charset="0"/>
              </a:rPr>
              <a:t>”</a:t>
            </a:r>
          </a:p>
          <a:p>
            <a:pPr>
              <a:lnSpc>
                <a:spcPct val="100000"/>
              </a:lnSpc>
              <a:buFontTx/>
              <a:buNone/>
            </a:pPr>
            <a:r>
              <a:rPr lang="en-US" b="1" dirty="0" err="1" smtClean="0">
                <a:latin typeface="Courier New" pitchFamily="49" charset="0"/>
              </a:rPr>
              <a:t>IDXGISwapChain</a:t>
            </a:r>
            <a:r>
              <a:rPr lang="en-US" b="1" dirty="0" smtClean="0">
                <a:latin typeface="Courier New" pitchFamily="49" charset="0"/>
              </a:rPr>
              <a:t> *</a:t>
            </a:r>
            <a:r>
              <a:rPr lang="en-US" b="1" dirty="0" err="1" smtClean="0">
                <a:latin typeface="Courier New" pitchFamily="49" charset="0"/>
              </a:rPr>
              <a:t>g_pSwapChain</a:t>
            </a:r>
            <a:r>
              <a:rPr lang="en-US" b="1" dirty="0" smtClean="0">
                <a:latin typeface="Courier New" pitchFamily="49" charset="0"/>
              </a:rPr>
              <a:t> = NULL;</a:t>
            </a:r>
          </a:p>
          <a:p>
            <a:pPr>
              <a:lnSpc>
                <a:spcPct val="100000"/>
              </a:lnSpc>
              <a:buFontTx/>
              <a:buNone/>
            </a:pPr>
            <a:r>
              <a:rPr lang="en-US" b="1" dirty="0" smtClean="0">
                <a:solidFill>
                  <a:srgbClr val="FFC000"/>
                </a:solidFill>
                <a:latin typeface="Courier New" pitchFamily="49" charset="0"/>
              </a:rPr>
              <a:t>ID3D10Device</a:t>
            </a:r>
            <a:r>
              <a:rPr lang="en-US" b="1" dirty="0" smtClean="0">
                <a:latin typeface="Courier New" pitchFamily="49" charset="0"/>
              </a:rPr>
              <a:t> *</a:t>
            </a:r>
            <a:r>
              <a:rPr lang="en-US" b="1" dirty="0" err="1" smtClean="0">
                <a:latin typeface="Courier New" pitchFamily="49" charset="0"/>
              </a:rPr>
              <a:t>g_pDevice</a:t>
            </a:r>
            <a:r>
              <a:rPr lang="en-US" b="1" dirty="0" smtClean="0">
                <a:latin typeface="Courier New" pitchFamily="49" charset="0"/>
              </a:rPr>
              <a:t> = NULL;</a:t>
            </a:r>
          </a:p>
          <a:p>
            <a:pPr>
              <a:lnSpc>
                <a:spcPct val="100000"/>
              </a:lnSpc>
              <a:buFontTx/>
              <a:buNone/>
            </a:pPr>
            <a:r>
              <a:rPr lang="en-US" b="1" dirty="0" smtClean="0">
                <a:latin typeface="Courier New" pitchFamily="49" charset="0"/>
              </a:rPr>
              <a:t>…</a:t>
            </a:r>
          </a:p>
          <a:p>
            <a:pPr>
              <a:lnSpc>
                <a:spcPct val="100000"/>
              </a:lnSpc>
              <a:buFontTx/>
              <a:buNone/>
            </a:pPr>
            <a:r>
              <a:rPr lang="en-US" b="1" dirty="0" smtClean="0">
                <a:latin typeface="Courier New" pitchFamily="49" charset="0"/>
              </a:rPr>
              <a:t>DXGI_SWAP_CHAIN_DESC </a:t>
            </a:r>
            <a:r>
              <a:rPr lang="en-US" b="1" dirty="0" err="1" smtClean="0">
                <a:latin typeface="Courier New" pitchFamily="49" charset="0"/>
              </a:rPr>
              <a:t>sd</a:t>
            </a:r>
            <a:r>
              <a:rPr lang="en-US" b="1" dirty="0" smtClean="0">
                <a:latin typeface="Courier New" pitchFamily="49" charset="0"/>
              </a:rPr>
              <a:t>;</a:t>
            </a:r>
          </a:p>
          <a:p>
            <a:pPr>
              <a:lnSpc>
                <a:spcPct val="100000"/>
              </a:lnSpc>
              <a:buFontTx/>
              <a:buNone/>
            </a:pPr>
            <a:r>
              <a:rPr lang="en-US" b="1" dirty="0" smtClean="0">
                <a:latin typeface="Courier New" pitchFamily="49" charset="0"/>
              </a:rPr>
              <a:t>// Set to desired values</a:t>
            </a:r>
          </a:p>
          <a:p>
            <a:pPr>
              <a:buFontTx/>
              <a:buNone/>
            </a:pPr>
            <a:r>
              <a:rPr lang="en-US" b="1" dirty="0" smtClean="0">
                <a:latin typeface="Courier New" pitchFamily="49" charset="0"/>
              </a:rPr>
              <a:t>…</a:t>
            </a:r>
          </a:p>
          <a:p>
            <a:pPr>
              <a:buFontTx/>
              <a:buNone/>
            </a:pPr>
            <a:r>
              <a:rPr lang="en-US" b="1" dirty="0" smtClean="0">
                <a:latin typeface="Courier New" pitchFamily="49" charset="0"/>
              </a:rPr>
              <a:t>HRESULT res = </a:t>
            </a:r>
            <a:r>
              <a:rPr lang="en-US" b="1" dirty="0" smtClean="0">
                <a:solidFill>
                  <a:srgbClr val="FFC000"/>
                </a:solidFill>
                <a:latin typeface="Courier New" pitchFamily="49" charset="0"/>
              </a:rPr>
              <a:t>D3D10CreateDeviceAndSwapChain</a:t>
            </a:r>
            <a:r>
              <a:rPr lang="en-US" b="1" dirty="0" smtClean="0">
                <a:latin typeface="Courier New" pitchFamily="49" charset="0"/>
              </a:rPr>
              <a:t>( NULL, D3D10_DRIVER_TYPE_HARDWARE,</a:t>
            </a:r>
          </a:p>
          <a:p>
            <a:pPr>
              <a:buFontTx/>
              <a:buNone/>
            </a:pPr>
            <a:r>
              <a:rPr lang="en-US" b="1" dirty="0" smtClean="0">
                <a:latin typeface="Courier New" pitchFamily="49" charset="0"/>
              </a:rPr>
              <a:t>	NULL, 0, D3D10_SDK_VERSION,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 // Error Handling</a:t>
            </a:r>
          </a:p>
          <a:p>
            <a:pPr>
              <a:buFontTx/>
              <a:buNone/>
            </a:pPr>
            <a:r>
              <a:rPr lang="en-US" b="1" dirty="0" smtClean="0">
                <a:latin typeface="Courier New" pitchFamily="49" charset="0"/>
              </a:rPr>
              <a:t>// Bind render target from swap chain</a:t>
            </a:r>
          </a:p>
          <a:p>
            <a:pPr>
              <a:buFontTx/>
              <a:buNone/>
            </a:pPr>
            <a:r>
              <a:rPr lang="en-US" b="1" dirty="0" smtClean="0">
                <a:latin typeface="Courier New" pitchFamily="49" charset="0"/>
              </a:rPr>
              <a:t>// Set up viewport</a:t>
            </a:r>
          </a:p>
          <a:p>
            <a:pPr>
              <a:buFontTx/>
              <a:buNone/>
            </a:pPr>
            <a:r>
              <a:rPr lang="en-US" b="1" dirty="0" smtClean="0">
                <a:latin typeface="Courier New" pitchFamily="49" charset="0"/>
              </a:rPr>
              <a:t>…</a:t>
            </a:r>
          </a:p>
        </p:txBody>
      </p:sp>
    </p:spTree>
    <p:extLst>
      <p:ext uri="{BB962C8B-B14F-4D97-AF65-F5344CB8AC3E}">
        <p14:creationId xmlns="" xmlns:p14="http://schemas.microsoft.com/office/powerpoint/2010/main" val="3957830910"/>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12188825" cy="6858000"/>
          </a:xfrm>
          <a:prstGeom prst="rect">
            <a:avLst/>
          </a:prstGeom>
          <a:solidFill>
            <a:srgbClr val="000000"/>
          </a:solidFill>
        </p:spPr>
        <p:txBody>
          <a:bodyPr wrap="square" rtlCol="0">
            <a:noAutofit/>
          </a:bodyPr>
          <a:lstStyle/>
          <a:p>
            <a:pPr>
              <a:lnSpc>
                <a:spcPct val="100000"/>
              </a:lnSpc>
              <a:buFontTx/>
              <a:buNone/>
            </a:pPr>
            <a:r>
              <a:rPr lang="en-US" b="1" dirty="0" smtClean="0">
                <a:latin typeface="Courier New" pitchFamily="49" charset="0"/>
              </a:rPr>
              <a:t>#include “</a:t>
            </a:r>
            <a:r>
              <a:rPr lang="en-US" b="1" dirty="0" smtClean="0">
                <a:solidFill>
                  <a:schemeClr val="tx2"/>
                </a:solidFill>
                <a:latin typeface="Courier New" pitchFamily="49" charset="0"/>
              </a:rPr>
              <a:t>d3d10_1.h</a:t>
            </a:r>
            <a:r>
              <a:rPr lang="en-US" b="1" dirty="0" smtClean="0">
                <a:latin typeface="Courier New" pitchFamily="49" charset="0"/>
              </a:rPr>
              <a:t>”</a:t>
            </a:r>
          </a:p>
          <a:p>
            <a:pPr>
              <a:lnSpc>
                <a:spcPct val="100000"/>
              </a:lnSpc>
              <a:buFontTx/>
              <a:buNone/>
            </a:pPr>
            <a:r>
              <a:rPr lang="en-US" b="1" dirty="0" err="1" smtClean="0">
                <a:latin typeface="Courier New" pitchFamily="49" charset="0"/>
              </a:rPr>
              <a:t>IDXGISwapChain</a:t>
            </a:r>
            <a:r>
              <a:rPr lang="en-US" b="1" dirty="0" smtClean="0">
                <a:latin typeface="Courier New" pitchFamily="49" charset="0"/>
              </a:rPr>
              <a:t> *</a:t>
            </a:r>
            <a:r>
              <a:rPr lang="en-US" b="1" dirty="0" err="1" smtClean="0">
                <a:latin typeface="Courier New" pitchFamily="49" charset="0"/>
              </a:rPr>
              <a:t>g_pSwapChain</a:t>
            </a:r>
            <a:r>
              <a:rPr lang="en-US" b="1" dirty="0" smtClean="0">
                <a:latin typeface="Courier New" pitchFamily="49" charset="0"/>
              </a:rPr>
              <a:t> = NULL;</a:t>
            </a:r>
          </a:p>
          <a:p>
            <a:pPr>
              <a:lnSpc>
                <a:spcPct val="100000"/>
              </a:lnSpc>
              <a:buFontTx/>
              <a:buNone/>
            </a:pPr>
            <a:r>
              <a:rPr lang="en-US" b="1" dirty="0" smtClean="0">
                <a:solidFill>
                  <a:schemeClr val="tx2"/>
                </a:solidFill>
                <a:latin typeface="Courier New" pitchFamily="49" charset="0"/>
              </a:rPr>
              <a:t>ID3D10Device1</a:t>
            </a:r>
            <a:r>
              <a:rPr lang="en-US" b="1" dirty="0" smtClean="0">
                <a:latin typeface="Courier New" pitchFamily="49" charset="0"/>
              </a:rPr>
              <a:t> *</a:t>
            </a:r>
            <a:r>
              <a:rPr lang="en-US" b="1" dirty="0" err="1" smtClean="0">
                <a:latin typeface="Courier New" pitchFamily="49" charset="0"/>
              </a:rPr>
              <a:t>g_pDevice</a:t>
            </a:r>
            <a:r>
              <a:rPr lang="en-US" b="1" dirty="0" smtClean="0">
                <a:latin typeface="Courier New" pitchFamily="49" charset="0"/>
              </a:rPr>
              <a:t> = NULL;</a:t>
            </a:r>
          </a:p>
          <a:p>
            <a:pPr>
              <a:lnSpc>
                <a:spcPct val="100000"/>
              </a:lnSpc>
              <a:buFontTx/>
              <a:buNone/>
            </a:pPr>
            <a:r>
              <a:rPr lang="en-US" b="1" dirty="0" smtClean="0">
                <a:latin typeface="Courier New" pitchFamily="49" charset="0"/>
              </a:rPr>
              <a:t>…</a:t>
            </a:r>
          </a:p>
          <a:p>
            <a:pPr>
              <a:lnSpc>
                <a:spcPct val="100000"/>
              </a:lnSpc>
              <a:buFontTx/>
              <a:buNone/>
            </a:pPr>
            <a:r>
              <a:rPr lang="en-US" b="1" dirty="0" smtClean="0">
                <a:latin typeface="Courier New" pitchFamily="49" charset="0"/>
              </a:rPr>
              <a:t>DXGI_SWAP_CHAIN_DESC </a:t>
            </a:r>
            <a:r>
              <a:rPr lang="en-US" b="1" dirty="0" err="1" smtClean="0">
                <a:latin typeface="Courier New" pitchFamily="49" charset="0"/>
              </a:rPr>
              <a:t>sd</a:t>
            </a:r>
            <a:r>
              <a:rPr lang="en-US" b="1" dirty="0" smtClean="0">
                <a:latin typeface="Courier New" pitchFamily="49" charset="0"/>
              </a:rPr>
              <a:t>;</a:t>
            </a:r>
          </a:p>
          <a:p>
            <a:pPr>
              <a:lnSpc>
                <a:spcPct val="100000"/>
              </a:lnSpc>
              <a:buFontTx/>
              <a:buNone/>
            </a:pPr>
            <a:r>
              <a:rPr lang="en-US" b="1" dirty="0" smtClean="0">
                <a:latin typeface="Courier New" pitchFamily="49" charset="0"/>
              </a:rPr>
              <a:t>// Set to desired values</a:t>
            </a:r>
          </a:p>
          <a:p>
            <a:pPr>
              <a:buFontTx/>
              <a:buNone/>
            </a:pPr>
            <a:r>
              <a:rPr lang="en-US" b="1" dirty="0" smtClean="0">
                <a:latin typeface="Courier New" pitchFamily="49" charset="0"/>
              </a:rPr>
              <a:t>…</a:t>
            </a:r>
          </a:p>
          <a:p>
            <a:pPr>
              <a:buFontTx/>
              <a:buNone/>
            </a:pPr>
            <a:r>
              <a:rPr lang="en-US" b="1" dirty="0" smtClean="0">
                <a:latin typeface="Courier New" pitchFamily="49" charset="0"/>
              </a:rPr>
              <a:t>HRESULT res = </a:t>
            </a:r>
            <a:r>
              <a:rPr lang="en-US" b="1" dirty="0" smtClean="0">
                <a:solidFill>
                  <a:schemeClr val="tx2"/>
                </a:solidFill>
                <a:latin typeface="Courier New" pitchFamily="49" charset="0"/>
              </a:rPr>
              <a:t>D3D10CreateDeviceAndSwapChain1</a:t>
            </a:r>
            <a:r>
              <a:rPr lang="en-US" b="1" dirty="0" smtClean="0">
                <a:latin typeface="Courier New" pitchFamily="49" charset="0"/>
              </a:rPr>
              <a:t>( NULL, D3D10_DRIVER_TYPE_HARDWARE,</a:t>
            </a:r>
          </a:p>
          <a:p>
            <a:pPr>
              <a:buFontTx/>
              <a:buNone/>
            </a:pPr>
            <a:r>
              <a:rPr lang="en-US" b="1" dirty="0" smtClean="0">
                <a:latin typeface="Courier New" pitchFamily="49" charset="0"/>
              </a:rPr>
              <a:t>	NULL, 0, </a:t>
            </a:r>
            <a:r>
              <a:rPr lang="en-US" b="1" dirty="0" smtClean="0">
                <a:solidFill>
                  <a:srgbClr val="FFC000"/>
                </a:solidFill>
                <a:latin typeface="Courier New" pitchFamily="49" charset="0"/>
              </a:rPr>
              <a:t>D3D10_FEATURE_LEVEL_10_1</a:t>
            </a:r>
            <a:r>
              <a:rPr lang="en-US" b="1" dirty="0" smtClean="0">
                <a:latin typeface="Courier New" pitchFamily="49" charset="0"/>
              </a:rPr>
              <a:t>, D3D10_1_SDK_VERSION,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a:t>
            </a:r>
            <a:br>
              <a:rPr lang="en-US" b="1" dirty="0" smtClean="0">
                <a:latin typeface="Courier New" pitchFamily="49" charset="0"/>
              </a:rPr>
            </a:br>
            <a:r>
              <a:rPr lang="en-US" b="1" dirty="0" smtClean="0">
                <a:latin typeface="Courier New" pitchFamily="49" charset="0"/>
              </a:rPr>
              <a:t>{</a:t>
            </a:r>
          </a:p>
          <a:p>
            <a:pPr>
              <a:buFontTx/>
              <a:buNone/>
            </a:pPr>
            <a:r>
              <a:rPr lang="en-US" b="1" dirty="0" smtClean="0">
                <a:latin typeface="Courier New" pitchFamily="49" charset="0"/>
              </a:rPr>
              <a:t>	res = </a:t>
            </a:r>
            <a:r>
              <a:rPr lang="en-US" b="1" dirty="0" smtClean="0">
                <a:solidFill>
                  <a:schemeClr val="tx2"/>
                </a:solidFill>
                <a:latin typeface="Courier New" pitchFamily="49" charset="0"/>
              </a:rPr>
              <a:t>D3D10CreateDeviceAndSwapChain1</a:t>
            </a:r>
            <a:r>
              <a:rPr lang="en-US" b="1" dirty="0" smtClean="0">
                <a:latin typeface="Courier New" pitchFamily="49" charset="0"/>
              </a:rPr>
              <a:t>( NULL, D3D10_DRIVER_TYPE_HARDWARE,</a:t>
            </a:r>
          </a:p>
          <a:p>
            <a:pPr>
              <a:buFontTx/>
              <a:buNone/>
            </a:pPr>
            <a:r>
              <a:rPr lang="en-US" b="1" dirty="0" smtClean="0">
                <a:latin typeface="Courier New" pitchFamily="49" charset="0"/>
              </a:rPr>
              <a:t>		NULL, 0, </a:t>
            </a:r>
            <a:r>
              <a:rPr lang="en-US" b="1" dirty="0" smtClean="0">
                <a:solidFill>
                  <a:srgbClr val="FFC000"/>
                </a:solidFill>
                <a:latin typeface="Courier New" pitchFamily="49" charset="0"/>
              </a:rPr>
              <a:t>D3D10_FEATURE_LEVEL_10_0</a:t>
            </a:r>
            <a:r>
              <a:rPr lang="en-US" b="1" dirty="0" smtClean="0">
                <a:latin typeface="Courier New" pitchFamily="49" charset="0"/>
              </a:rPr>
              <a:t>, D3D10_1_SDK_VERSION,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t>
            </a:r>
          </a:p>
          <a:p>
            <a:pPr>
              <a:buFontTx/>
              <a:buNone/>
            </a:pPr>
            <a:r>
              <a:rPr lang="en-US" b="1" dirty="0" smtClean="0">
                <a:latin typeface="Courier New" pitchFamily="49" charset="0"/>
              </a:rPr>
              <a:t>}</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 // Error Handling</a:t>
            </a:r>
          </a:p>
          <a:p>
            <a:pPr>
              <a:buFontTx/>
              <a:buNone/>
            </a:pPr>
            <a:r>
              <a:rPr lang="en-US" b="1" dirty="0" smtClean="0">
                <a:latin typeface="Courier New" pitchFamily="49" charset="0"/>
              </a:rPr>
              <a:t>// Bind render target from swap chain</a:t>
            </a:r>
          </a:p>
          <a:p>
            <a:pPr>
              <a:buFontTx/>
              <a:buNone/>
            </a:pPr>
            <a:r>
              <a:rPr lang="en-US" b="1" dirty="0" smtClean="0">
                <a:latin typeface="Courier New" pitchFamily="49" charset="0"/>
              </a:rPr>
              <a:t>// Set up viewport</a:t>
            </a:r>
          </a:p>
          <a:p>
            <a:pPr>
              <a:buFontTx/>
              <a:buNone/>
            </a:pPr>
            <a:r>
              <a:rPr lang="en-US" b="1" dirty="0" smtClean="0">
                <a:latin typeface="Courier New" pitchFamily="49" charset="0"/>
              </a:rPr>
              <a:t>…</a:t>
            </a:r>
          </a:p>
          <a:p>
            <a:pPr>
              <a:buFontTx/>
              <a:buNone/>
            </a:pPr>
            <a:r>
              <a:rPr lang="en-US" b="1" dirty="0" smtClean="0">
                <a:latin typeface="Courier New" pitchFamily="49" charset="0"/>
              </a:rPr>
              <a:t>// use </a:t>
            </a:r>
            <a:r>
              <a:rPr lang="en-US" b="1" dirty="0" err="1" smtClean="0">
                <a:latin typeface="Courier New" pitchFamily="49" charset="0"/>
              </a:rPr>
              <a:t>g_pDevice</a:t>
            </a:r>
            <a:r>
              <a:rPr lang="en-US" b="1" dirty="0" smtClean="0">
                <a:latin typeface="Courier New" pitchFamily="49" charset="0"/>
              </a:rPr>
              <a:t>-&gt;</a:t>
            </a:r>
            <a:r>
              <a:rPr lang="en-US" b="1" dirty="0" err="1" smtClean="0">
                <a:latin typeface="Courier New" pitchFamily="49" charset="0"/>
              </a:rPr>
              <a:t>GetFeatureLevel</a:t>
            </a:r>
            <a:r>
              <a:rPr lang="en-US" b="1" dirty="0" smtClean="0">
                <a:latin typeface="Courier New" pitchFamily="49" charset="0"/>
              </a:rPr>
              <a:t>() to check for 10_1; can otherwise assume 10_0</a:t>
            </a:r>
          </a:p>
        </p:txBody>
      </p:sp>
    </p:spTree>
    <p:extLst>
      <p:ext uri="{BB962C8B-B14F-4D97-AF65-F5344CB8AC3E}">
        <p14:creationId xmlns="" xmlns:p14="http://schemas.microsoft.com/office/powerpoint/2010/main" val="236622155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
            <a:ext cx="12188825" cy="6858000"/>
          </a:xfrm>
          <a:prstGeom prst="rect">
            <a:avLst/>
          </a:prstGeom>
          <a:solidFill>
            <a:srgbClr val="000000"/>
          </a:solidFill>
        </p:spPr>
        <p:txBody>
          <a:bodyPr wrap="square" rtlCol="0">
            <a:noAutofit/>
          </a:bodyPr>
          <a:lstStyle/>
          <a:p>
            <a:pPr>
              <a:lnSpc>
                <a:spcPct val="100000"/>
              </a:lnSpc>
              <a:buFontTx/>
              <a:buNone/>
            </a:pPr>
            <a:r>
              <a:rPr lang="en-US" b="1" dirty="0" smtClean="0">
                <a:latin typeface="Courier New" pitchFamily="49" charset="0"/>
              </a:rPr>
              <a:t>#include “</a:t>
            </a:r>
            <a:r>
              <a:rPr lang="en-US" b="1" dirty="0" smtClean="0">
                <a:solidFill>
                  <a:srgbClr val="FFC000"/>
                </a:solidFill>
                <a:latin typeface="Courier New" pitchFamily="49" charset="0"/>
              </a:rPr>
              <a:t>d3d11.h</a:t>
            </a:r>
            <a:r>
              <a:rPr lang="en-US" b="1" dirty="0" smtClean="0">
                <a:latin typeface="Courier New" pitchFamily="49" charset="0"/>
              </a:rPr>
              <a:t>”</a:t>
            </a:r>
          </a:p>
          <a:p>
            <a:pPr>
              <a:lnSpc>
                <a:spcPct val="100000"/>
              </a:lnSpc>
              <a:buFontTx/>
              <a:buNone/>
            </a:pPr>
            <a:r>
              <a:rPr lang="en-US" b="1" dirty="0" err="1" smtClean="0">
                <a:latin typeface="Courier New" pitchFamily="49" charset="0"/>
              </a:rPr>
              <a:t>IDXGISwapChain</a:t>
            </a:r>
            <a:r>
              <a:rPr lang="en-US" b="1" dirty="0" smtClean="0">
                <a:latin typeface="Courier New" pitchFamily="49" charset="0"/>
              </a:rPr>
              <a:t> *</a:t>
            </a:r>
            <a:r>
              <a:rPr lang="en-US" b="1" dirty="0" err="1" smtClean="0">
                <a:latin typeface="Courier New" pitchFamily="49" charset="0"/>
              </a:rPr>
              <a:t>g_pSwapChain</a:t>
            </a:r>
            <a:r>
              <a:rPr lang="en-US" b="1" dirty="0" smtClean="0">
                <a:latin typeface="Courier New" pitchFamily="49" charset="0"/>
              </a:rPr>
              <a:t> = NULL;</a:t>
            </a:r>
          </a:p>
          <a:p>
            <a:pPr>
              <a:lnSpc>
                <a:spcPct val="100000"/>
              </a:lnSpc>
              <a:buFontTx/>
              <a:buNone/>
            </a:pPr>
            <a:r>
              <a:rPr lang="en-US" b="1" dirty="0" smtClean="0">
                <a:solidFill>
                  <a:srgbClr val="FFC000"/>
                </a:solidFill>
                <a:latin typeface="Courier New" pitchFamily="49" charset="0"/>
              </a:rPr>
              <a:t>ID3D11Device</a:t>
            </a:r>
            <a:r>
              <a:rPr lang="en-US" b="1" dirty="0" smtClean="0">
                <a:latin typeface="Courier New" pitchFamily="49" charset="0"/>
              </a:rPr>
              <a:t> *</a:t>
            </a:r>
            <a:r>
              <a:rPr lang="en-US" b="1" dirty="0" err="1" smtClean="0">
                <a:latin typeface="Courier New" pitchFamily="49" charset="0"/>
              </a:rPr>
              <a:t>g_pDevice</a:t>
            </a:r>
            <a:r>
              <a:rPr lang="en-US" b="1" dirty="0" smtClean="0">
                <a:latin typeface="Courier New" pitchFamily="49" charset="0"/>
              </a:rPr>
              <a:t> = NULL;</a:t>
            </a:r>
          </a:p>
          <a:p>
            <a:pPr>
              <a:lnSpc>
                <a:spcPct val="100000"/>
              </a:lnSpc>
              <a:buFontTx/>
              <a:buNone/>
            </a:pPr>
            <a:r>
              <a:rPr lang="en-US" b="1" dirty="0" smtClean="0">
                <a:solidFill>
                  <a:srgbClr val="FFC000"/>
                </a:solidFill>
                <a:latin typeface="Courier New" pitchFamily="49" charset="0"/>
              </a:rPr>
              <a:t>ID3D11DeviceContext</a:t>
            </a:r>
            <a:r>
              <a:rPr lang="en-US" b="1" dirty="0" smtClean="0">
                <a:latin typeface="Courier New" pitchFamily="49" charset="0"/>
              </a:rPr>
              <a:t>* </a:t>
            </a:r>
            <a:r>
              <a:rPr lang="en-US" b="1" dirty="0" err="1" smtClean="0">
                <a:latin typeface="Courier New" pitchFamily="49" charset="0"/>
              </a:rPr>
              <a:t>g_pContext</a:t>
            </a:r>
            <a:r>
              <a:rPr lang="en-US" b="1" dirty="0" smtClean="0">
                <a:latin typeface="Courier New" pitchFamily="49" charset="0"/>
              </a:rPr>
              <a:t> = NULL;</a:t>
            </a:r>
          </a:p>
          <a:p>
            <a:pPr>
              <a:lnSpc>
                <a:spcPct val="100000"/>
              </a:lnSpc>
              <a:buFontTx/>
              <a:buNone/>
            </a:pPr>
            <a:r>
              <a:rPr lang="en-US" b="1" dirty="0" smtClean="0">
                <a:latin typeface="Courier New" pitchFamily="49" charset="0"/>
              </a:rPr>
              <a:t>…</a:t>
            </a:r>
          </a:p>
          <a:p>
            <a:pPr>
              <a:lnSpc>
                <a:spcPct val="100000"/>
              </a:lnSpc>
              <a:buFontTx/>
              <a:buNone/>
            </a:pPr>
            <a:r>
              <a:rPr lang="en-US" b="1" dirty="0" smtClean="0">
                <a:latin typeface="Courier New" pitchFamily="49" charset="0"/>
              </a:rPr>
              <a:t>DXGI_SWAP_CHAIN_DESC </a:t>
            </a:r>
            <a:r>
              <a:rPr lang="en-US" b="1" dirty="0" err="1" smtClean="0">
                <a:latin typeface="Courier New" pitchFamily="49" charset="0"/>
              </a:rPr>
              <a:t>sd</a:t>
            </a:r>
            <a:r>
              <a:rPr lang="en-US" b="1" dirty="0" smtClean="0">
                <a:latin typeface="Courier New" pitchFamily="49" charset="0"/>
              </a:rPr>
              <a:t>;</a:t>
            </a:r>
          </a:p>
          <a:p>
            <a:pPr>
              <a:lnSpc>
                <a:spcPct val="100000"/>
              </a:lnSpc>
              <a:buFontTx/>
              <a:buNone/>
            </a:pPr>
            <a:r>
              <a:rPr lang="en-US" b="1" dirty="0" smtClean="0">
                <a:latin typeface="Courier New" pitchFamily="49" charset="0"/>
              </a:rPr>
              <a:t>// Set to desired values</a:t>
            </a:r>
          </a:p>
          <a:p>
            <a:pPr>
              <a:buFontTx/>
              <a:buNone/>
            </a:pPr>
            <a:r>
              <a:rPr lang="en-US" b="1" dirty="0" smtClean="0">
                <a:latin typeface="Courier New" pitchFamily="49" charset="0"/>
              </a:rPr>
              <a:t>…</a:t>
            </a:r>
          </a:p>
          <a:p>
            <a:pPr>
              <a:buFontTx/>
              <a:buNone/>
            </a:pPr>
            <a:endParaRPr lang="en-US" b="1" dirty="0" smtClean="0">
              <a:latin typeface="Courier New" pitchFamily="49" charset="0"/>
            </a:endParaRPr>
          </a:p>
          <a:p>
            <a:pPr>
              <a:buFontTx/>
              <a:buNone/>
            </a:pPr>
            <a:r>
              <a:rPr lang="en-US" b="1" dirty="0" smtClean="0">
                <a:solidFill>
                  <a:srgbClr val="FFC000"/>
                </a:solidFill>
                <a:latin typeface="Courier New" pitchFamily="49" charset="0"/>
              </a:rPr>
              <a:t>D3D_FEATURE_LEVEL </a:t>
            </a:r>
            <a:r>
              <a:rPr lang="en-US" b="1" dirty="0" err="1" smtClean="0">
                <a:solidFill>
                  <a:srgbClr val="FFC000"/>
                </a:solidFill>
                <a:latin typeface="Courier New" pitchFamily="49" charset="0"/>
              </a:rPr>
              <a:t>flvl</a:t>
            </a:r>
            <a:r>
              <a:rPr lang="en-US" b="1" dirty="0" smtClean="0">
                <a:solidFill>
                  <a:srgbClr val="FFC000"/>
                </a:solidFill>
                <a:latin typeface="Courier New" pitchFamily="49" charset="0"/>
              </a:rPr>
              <a:t>[] = {</a:t>
            </a:r>
          </a:p>
          <a:p>
            <a:pPr>
              <a:buFontTx/>
              <a:buNone/>
            </a:pPr>
            <a:r>
              <a:rPr lang="en-US" b="1" dirty="0" smtClean="0">
                <a:solidFill>
                  <a:srgbClr val="FFC000"/>
                </a:solidFill>
                <a:latin typeface="Courier New" pitchFamily="49" charset="0"/>
              </a:rPr>
              <a:t>	D3D_FEATURE_LEVEL_11_0, D3D_FEATURE_LEVEL_10_1, D3D_FEATURE_LEVEL 10_0 };</a:t>
            </a:r>
          </a:p>
          <a:p>
            <a:pPr>
              <a:buFontTx/>
              <a:buNone/>
            </a:pPr>
            <a:endParaRPr lang="en-US" b="1" dirty="0" smtClean="0">
              <a:solidFill>
                <a:srgbClr val="FFFF00"/>
              </a:solidFill>
              <a:latin typeface="Courier New" pitchFamily="49" charset="0"/>
            </a:endParaRPr>
          </a:p>
          <a:p>
            <a:pPr>
              <a:buFontTx/>
              <a:buNone/>
            </a:pPr>
            <a:r>
              <a:rPr lang="en-US" b="1" dirty="0" smtClean="0">
                <a:latin typeface="Courier New" pitchFamily="49" charset="0"/>
              </a:rPr>
              <a:t>D3D_FEATURE_LEVEL fl;</a:t>
            </a:r>
          </a:p>
          <a:p>
            <a:pPr>
              <a:buFontTx/>
              <a:buNone/>
            </a:pPr>
            <a:r>
              <a:rPr lang="en-US" b="1" dirty="0" smtClean="0">
                <a:latin typeface="Courier New" pitchFamily="49" charset="0"/>
              </a:rPr>
              <a:t>HRESULT res = </a:t>
            </a:r>
            <a:r>
              <a:rPr lang="en-US" b="1" dirty="0" smtClean="0">
                <a:solidFill>
                  <a:srgbClr val="FFC000"/>
                </a:solidFill>
                <a:latin typeface="Courier New" pitchFamily="49" charset="0"/>
              </a:rPr>
              <a:t>D3D11CreateDeviceAndSwapChain</a:t>
            </a:r>
            <a:r>
              <a:rPr lang="en-US" b="1" dirty="0" smtClean="0">
                <a:latin typeface="Courier New" pitchFamily="49" charset="0"/>
              </a:rPr>
              <a:t>( NULL, D3D_DRIVER_TYPE_HARDWARE,</a:t>
            </a:r>
          </a:p>
          <a:p>
            <a:pPr>
              <a:buFontTx/>
              <a:buNone/>
            </a:pPr>
            <a:r>
              <a:rPr lang="en-US" b="1" dirty="0" smtClean="0">
                <a:latin typeface="Courier New" pitchFamily="49" charset="0"/>
              </a:rPr>
              <a:t>	NULL, 0, </a:t>
            </a:r>
            <a:r>
              <a:rPr lang="en-US" b="1" dirty="0" err="1" smtClean="0">
                <a:solidFill>
                  <a:srgbClr val="FFC000"/>
                </a:solidFill>
                <a:latin typeface="Courier New" pitchFamily="49" charset="0"/>
              </a:rPr>
              <a:t>flvl</a:t>
            </a:r>
            <a:r>
              <a:rPr lang="en-US" b="1" dirty="0" smtClean="0">
                <a:latin typeface="Courier New" pitchFamily="49" charset="0"/>
              </a:rPr>
              <a:t>, </a:t>
            </a:r>
            <a:r>
              <a:rPr lang="en-US" b="1" dirty="0" err="1" smtClean="0">
                <a:solidFill>
                  <a:srgbClr val="FFC000"/>
                </a:solidFill>
                <a:latin typeface="Courier New" pitchFamily="49" charset="0"/>
              </a:rPr>
              <a:t>sizeof</a:t>
            </a:r>
            <a:r>
              <a:rPr lang="en-US" b="1" dirty="0" smtClean="0">
                <a:solidFill>
                  <a:srgbClr val="FFC000"/>
                </a:solidFill>
                <a:latin typeface="Courier New" pitchFamily="49" charset="0"/>
              </a:rPr>
              <a:t>(</a:t>
            </a:r>
            <a:r>
              <a:rPr lang="en-US" b="1" dirty="0" err="1" smtClean="0">
                <a:solidFill>
                  <a:srgbClr val="FFC000"/>
                </a:solidFill>
                <a:latin typeface="Courier New" pitchFamily="49" charset="0"/>
              </a:rPr>
              <a:t>flvl</a:t>
            </a:r>
            <a:r>
              <a:rPr lang="en-US" b="1" dirty="0" smtClean="0">
                <a:solidFill>
                  <a:srgbClr val="FFC000"/>
                </a:solidFill>
                <a:latin typeface="Courier New" pitchFamily="49" charset="0"/>
              </a:rPr>
              <a:t>)/</a:t>
            </a:r>
            <a:r>
              <a:rPr lang="en-US" b="1" dirty="0" err="1" smtClean="0">
                <a:solidFill>
                  <a:srgbClr val="FFC000"/>
                </a:solidFill>
                <a:latin typeface="Courier New" pitchFamily="49" charset="0"/>
              </a:rPr>
              <a:t>sizeof</a:t>
            </a:r>
            <a:r>
              <a:rPr lang="en-US" b="1" dirty="0" smtClean="0">
                <a:solidFill>
                  <a:srgbClr val="FFC000"/>
                </a:solidFill>
                <a:latin typeface="Courier New" pitchFamily="49" charset="0"/>
              </a:rPr>
              <a:t>(D3D_FEATURE_LEVEL)</a:t>
            </a:r>
            <a:r>
              <a:rPr lang="en-US" b="1" dirty="0" smtClean="0">
                <a:latin typeface="Courier New" pitchFamily="49" charset="0"/>
              </a:rPr>
              <a:t>,</a:t>
            </a:r>
          </a:p>
          <a:p>
            <a:pPr>
              <a:buFontTx/>
              <a:buNone/>
            </a:pPr>
            <a:r>
              <a:rPr lang="en-US" b="1" dirty="0" smtClean="0">
                <a:latin typeface="Courier New" pitchFamily="49" charset="0"/>
              </a:rPr>
              <a:t>       D3D11_SDK_VERSION,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&amp;fl, &amp;</a:t>
            </a:r>
            <a:r>
              <a:rPr lang="en-US" b="1" dirty="0" err="1" smtClean="0">
                <a:latin typeface="Courier New" pitchFamily="49" charset="0"/>
              </a:rPr>
              <a:t>g_pContext</a:t>
            </a:r>
            <a:r>
              <a:rPr lang="en-US" b="1" dirty="0" smtClean="0">
                <a:latin typeface="Courier New" pitchFamily="49" charset="0"/>
              </a:rPr>
              <a:t> );</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 // Error Handling</a:t>
            </a:r>
          </a:p>
          <a:p>
            <a:pPr>
              <a:buFontTx/>
              <a:buNone/>
            </a:pPr>
            <a:r>
              <a:rPr lang="en-US" b="1" dirty="0" smtClean="0">
                <a:latin typeface="Courier New" pitchFamily="49" charset="0"/>
              </a:rPr>
              <a:t>// Bind render target from swap chain</a:t>
            </a:r>
          </a:p>
          <a:p>
            <a:pPr>
              <a:buFontTx/>
              <a:buNone/>
            </a:pPr>
            <a:r>
              <a:rPr lang="en-US" b="1" dirty="0" smtClean="0">
                <a:latin typeface="Courier New" pitchFamily="49" charset="0"/>
              </a:rPr>
              <a:t>// Set up viewport</a:t>
            </a:r>
          </a:p>
          <a:p>
            <a:pPr>
              <a:buFontTx/>
              <a:buNone/>
            </a:pPr>
            <a:r>
              <a:rPr lang="en-US" b="1" dirty="0" smtClean="0">
                <a:latin typeface="Courier New" pitchFamily="49" charset="0"/>
              </a:rPr>
              <a:t>…</a:t>
            </a:r>
          </a:p>
          <a:p>
            <a:pPr>
              <a:buFontTx/>
              <a:buNone/>
            </a:pPr>
            <a:r>
              <a:rPr lang="en-US" b="1" dirty="0" smtClean="0">
                <a:latin typeface="Courier New" pitchFamily="49" charset="0"/>
              </a:rPr>
              <a:t>// use </a:t>
            </a:r>
            <a:r>
              <a:rPr lang="en-US" b="1" dirty="0" err="1" smtClean="0">
                <a:latin typeface="Courier New" pitchFamily="49" charset="0"/>
              </a:rPr>
              <a:t>g_pDevice</a:t>
            </a:r>
            <a:r>
              <a:rPr lang="en-US" b="1" dirty="0" smtClean="0">
                <a:latin typeface="Courier New" pitchFamily="49" charset="0"/>
              </a:rPr>
              <a:t>-&gt;</a:t>
            </a:r>
            <a:r>
              <a:rPr lang="en-US" b="1" dirty="0" err="1" smtClean="0">
                <a:latin typeface="Courier New" pitchFamily="49" charset="0"/>
              </a:rPr>
              <a:t>GetFeatureLevel</a:t>
            </a:r>
            <a:r>
              <a:rPr lang="en-US" b="1" dirty="0" smtClean="0">
                <a:latin typeface="Courier New" pitchFamily="49" charset="0"/>
              </a:rPr>
              <a:t>() (or remember fl above) to check for</a:t>
            </a:r>
          </a:p>
          <a:p>
            <a:pPr>
              <a:buFontTx/>
              <a:buNone/>
            </a:pPr>
            <a:r>
              <a:rPr lang="en-US" b="1" dirty="0" smtClean="0">
                <a:latin typeface="Courier New" pitchFamily="49" charset="0"/>
              </a:rPr>
              <a:t>// 11_0 or 10_1, assume 10_0 otherwise</a:t>
            </a:r>
          </a:p>
        </p:txBody>
      </p:sp>
    </p:spTree>
    <p:extLst>
      <p:ext uri="{BB962C8B-B14F-4D97-AF65-F5344CB8AC3E}">
        <p14:creationId xmlns="" xmlns:p14="http://schemas.microsoft.com/office/powerpoint/2010/main" val="389762653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12188825" cy="6858000"/>
          </a:xfrm>
          <a:prstGeom prst="rect">
            <a:avLst/>
          </a:prstGeom>
          <a:solidFill>
            <a:srgbClr val="000000"/>
          </a:solidFill>
        </p:spPr>
        <p:txBody>
          <a:bodyPr wrap="square" rtlCol="0">
            <a:noAutofit/>
          </a:bodyPr>
          <a:lstStyle/>
          <a:p>
            <a:pPr>
              <a:lnSpc>
                <a:spcPct val="100000"/>
              </a:lnSpc>
              <a:buFontTx/>
              <a:buNone/>
            </a:pPr>
            <a:r>
              <a:rPr lang="en-US" b="1" dirty="0" smtClean="0">
                <a:latin typeface="Courier New" pitchFamily="49" charset="0"/>
              </a:rPr>
              <a:t>#include “d3d11.h”</a:t>
            </a:r>
          </a:p>
          <a:p>
            <a:pPr>
              <a:lnSpc>
                <a:spcPct val="100000"/>
              </a:lnSpc>
              <a:buFontTx/>
              <a:buNone/>
            </a:pPr>
            <a:r>
              <a:rPr lang="en-US" b="1" dirty="0" err="1" smtClean="0">
                <a:latin typeface="Courier New" pitchFamily="49" charset="0"/>
              </a:rPr>
              <a:t>IDXGISwapChain</a:t>
            </a:r>
            <a:r>
              <a:rPr lang="en-US" b="1" dirty="0" smtClean="0">
                <a:latin typeface="Courier New" pitchFamily="49" charset="0"/>
              </a:rPr>
              <a:t> *</a:t>
            </a:r>
            <a:r>
              <a:rPr lang="en-US" b="1" dirty="0" err="1" smtClean="0">
                <a:latin typeface="Courier New" pitchFamily="49" charset="0"/>
              </a:rPr>
              <a:t>g_pSwapChain</a:t>
            </a:r>
            <a:r>
              <a:rPr lang="en-US" b="1" dirty="0" smtClean="0">
                <a:latin typeface="Courier New" pitchFamily="49" charset="0"/>
              </a:rPr>
              <a:t> = NULL;</a:t>
            </a:r>
          </a:p>
          <a:p>
            <a:pPr>
              <a:lnSpc>
                <a:spcPct val="100000"/>
              </a:lnSpc>
              <a:buFontTx/>
              <a:buNone/>
            </a:pPr>
            <a:r>
              <a:rPr lang="en-US" b="1" dirty="0" smtClean="0">
                <a:latin typeface="Courier New" pitchFamily="49" charset="0"/>
              </a:rPr>
              <a:t>ID3D11Device *</a:t>
            </a:r>
            <a:r>
              <a:rPr lang="en-US" b="1" dirty="0" err="1" smtClean="0">
                <a:latin typeface="Courier New" pitchFamily="49" charset="0"/>
              </a:rPr>
              <a:t>g_pDevice</a:t>
            </a:r>
            <a:r>
              <a:rPr lang="en-US" b="1" dirty="0" smtClean="0">
                <a:latin typeface="Courier New" pitchFamily="49" charset="0"/>
              </a:rPr>
              <a:t> = NULL;</a:t>
            </a:r>
          </a:p>
          <a:p>
            <a:pPr>
              <a:lnSpc>
                <a:spcPct val="100000"/>
              </a:lnSpc>
              <a:buFontTx/>
              <a:buNone/>
            </a:pPr>
            <a:r>
              <a:rPr lang="en-US" b="1" dirty="0" smtClean="0">
                <a:latin typeface="Courier New" pitchFamily="49" charset="0"/>
              </a:rPr>
              <a:t>ID3D11DeviceContext* </a:t>
            </a:r>
            <a:r>
              <a:rPr lang="en-US" b="1" dirty="0" err="1" smtClean="0">
                <a:latin typeface="Courier New" pitchFamily="49" charset="0"/>
              </a:rPr>
              <a:t>g_pContext</a:t>
            </a:r>
            <a:r>
              <a:rPr lang="en-US" b="1" dirty="0" smtClean="0">
                <a:latin typeface="Courier New" pitchFamily="49" charset="0"/>
              </a:rPr>
              <a:t> = NULL;</a:t>
            </a:r>
          </a:p>
          <a:p>
            <a:pPr>
              <a:lnSpc>
                <a:spcPct val="100000"/>
              </a:lnSpc>
              <a:buFontTx/>
              <a:buNone/>
            </a:pPr>
            <a:r>
              <a:rPr lang="en-US" b="1" dirty="0" smtClean="0">
                <a:latin typeface="Courier New" pitchFamily="49" charset="0"/>
              </a:rPr>
              <a:t>…</a:t>
            </a:r>
          </a:p>
          <a:p>
            <a:pPr>
              <a:lnSpc>
                <a:spcPct val="100000"/>
              </a:lnSpc>
              <a:buFontTx/>
              <a:buNone/>
            </a:pPr>
            <a:r>
              <a:rPr lang="en-US" b="1" dirty="0" smtClean="0">
                <a:latin typeface="Courier New" pitchFamily="49" charset="0"/>
              </a:rPr>
              <a:t>DXGI_SWAP_CHAIN_DESC </a:t>
            </a:r>
            <a:r>
              <a:rPr lang="en-US" b="1" dirty="0" err="1" smtClean="0">
                <a:latin typeface="Courier New" pitchFamily="49" charset="0"/>
              </a:rPr>
              <a:t>sd</a:t>
            </a:r>
            <a:r>
              <a:rPr lang="en-US" b="1" dirty="0" smtClean="0">
                <a:latin typeface="Courier New" pitchFamily="49" charset="0"/>
              </a:rPr>
              <a:t>;</a:t>
            </a:r>
          </a:p>
          <a:p>
            <a:pPr>
              <a:lnSpc>
                <a:spcPct val="100000"/>
              </a:lnSpc>
              <a:buFontTx/>
              <a:buNone/>
            </a:pPr>
            <a:r>
              <a:rPr lang="en-US" b="1" dirty="0" smtClean="0">
                <a:latin typeface="Courier New" pitchFamily="49" charset="0"/>
              </a:rPr>
              <a:t>// Set to desired values</a:t>
            </a:r>
          </a:p>
          <a:p>
            <a:pPr>
              <a:buFontTx/>
              <a:buNone/>
            </a:pPr>
            <a:r>
              <a:rPr lang="en-US" b="1" dirty="0" smtClean="0">
                <a:latin typeface="Courier New" pitchFamily="49" charset="0"/>
              </a:rPr>
              <a:t>…</a:t>
            </a:r>
          </a:p>
          <a:p>
            <a:pPr>
              <a:buFontTx/>
              <a:buNone/>
            </a:pPr>
            <a:endParaRPr lang="en-US" b="1" dirty="0" smtClean="0">
              <a:latin typeface="Courier New" pitchFamily="49" charset="0"/>
            </a:endParaRPr>
          </a:p>
          <a:p>
            <a:pPr>
              <a:buFontTx/>
              <a:buNone/>
            </a:pPr>
            <a:r>
              <a:rPr lang="en-US" b="1" dirty="0" smtClean="0">
                <a:solidFill>
                  <a:srgbClr val="FFC000"/>
                </a:solidFill>
                <a:latin typeface="Courier New" pitchFamily="49" charset="0"/>
              </a:rPr>
              <a:t>D3D_FEATURE_LEVEL </a:t>
            </a:r>
            <a:r>
              <a:rPr lang="en-US" b="1" dirty="0" err="1" smtClean="0">
                <a:solidFill>
                  <a:srgbClr val="FFC000"/>
                </a:solidFill>
                <a:latin typeface="Courier New" pitchFamily="49" charset="0"/>
              </a:rPr>
              <a:t>flvl</a:t>
            </a:r>
            <a:r>
              <a:rPr lang="en-US" b="1" dirty="0" smtClean="0">
                <a:solidFill>
                  <a:srgbClr val="FFC000"/>
                </a:solidFill>
                <a:latin typeface="Courier New" pitchFamily="49" charset="0"/>
              </a:rPr>
              <a:t>[] = {</a:t>
            </a:r>
          </a:p>
          <a:p>
            <a:pPr>
              <a:buFontTx/>
              <a:buNone/>
            </a:pPr>
            <a:r>
              <a:rPr lang="en-US" b="1" dirty="0" smtClean="0">
                <a:solidFill>
                  <a:srgbClr val="FFC000"/>
                </a:solidFill>
                <a:latin typeface="Courier New" pitchFamily="49" charset="0"/>
              </a:rPr>
              <a:t>	D3D_FEATURE_LEVEL_11_0, D3D_FEATURE_LEVEL_10_1, D3D_FEATURE_LEVEL 10_0,</a:t>
            </a:r>
          </a:p>
          <a:p>
            <a:pPr>
              <a:buFontTx/>
              <a:buNone/>
            </a:pPr>
            <a:r>
              <a:rPr lang="en-US" b="1" dirty="0" smtClean="0">
                <a:solidFill>
                  <a:srgbClr val="FFC000"/>
                </a:solidFill>
                <a:latin typeface="Courier New" pitchFamily="49" charset="0"/>
              </a:rPr>
              <a:t>       D3D_FEATURE_LEVEL_9_3, D3D_FEATURE_LEVEL_9_2, D3D_FEATURE_LEVEL_9_1 };</a:t>
            </a:r>
          </a:p>
          <a:p>
            <a:pPr>
              <a:buFontTx/>
              <a:buNone/>
            </a:pPr>
            <a:endParaRPr lang="en-US" b="1" dirty="0" smtClean="0">
              <a:solidFill>
                <a:srgbClr val="FFFF00"/>
              </a:solidFill>
              <a:latin typeface="Courier New" pitchFamily="49" charset="0"/>
            </a:endParaRPr>
          </a:p>
          <a:p>
            <a:pPr>
              <a:buFontTx/>
              <a:buNone/>
            </a:pPr>
            <a:r>
              <a:rPr lang="en-US" b="1" dirty="0" smtClean="0">
                <a:latin typeface="Courier New" pitchFamily="49" charset="0"/>
              </a:rPr>
              <a:t>D3D_FEATURE_LEVEL fl;</a:t>
            </a:r>
          </a:p>
          <a:p>
            <a:pPr>
              <a:buFontTx/>
              <a:buNone/>
            </a:pPr>
            <a:r>
              <a:rPr lang="en-US" b="1" dirty="0" smtClean="0">
                <a:latin typeface="Courier New" pitchFamily="49" charset="0"/>
              </a:rPr>
              <a:t>HRESULT res = </a:t>
            </a:r>
            <a:r>
              <a:rPr lang="en-US" b="1" dirty="0" smtClean="0">
                <a:solidFill>
                  <a:srgbClr val="FFC000"/>
                </a:solidFill>
                <a:latin typeface="Courier New" pitchFamily="49" charset="0"/>
              </a:rPr>
              <a:t>D3D11CreateDeviceAndSwapChain</a:t>
            </a:r>
            <a:r>
              <a:rPr lang="en-US" b="1" dirty="0" smtClean="0">
                <a:latin typeface="Courier New" pitchFamily="49" charset="0"/>
              </a:rPr>
              <a:t>( NULL, D3D_DRIVER_TYPE_HARDWARE,</a:t>
            </a:r>
          </a:p>
          <a:p>
            <a:pPr>
              <a:buFontTx/>
              <a:buNone/>
            </a:pPr>
            <a:r>
              <a:rPr lang="en-US" b="1" dirty="0" smtClean="0">
                <a:latin typeface="Courier New" pitchFamily="49" charset="0"/>
              </a:rPr>
              <a:t>	NULL, 0, </a:t>
            </a:r>
            <a:r>
              <a:rPr lang="en-US" b="1" dirty="0" err="1" smtClean="0">
                <a:solidFill>
                  <a:srgbClr val="FFC000"/>
                </a:solidFill>
                <a:latin typeface="Courier New" pitchFamily="49" charset="0"/>
              </a:rPr>
              <a:t>flvl</a:t>
            </a:r>
            <a:r>
              <a:rPr lang="en-US" b="1" dirty="0" smtClean="0">
                <a:solidFill>
                  <a:srgbClr val="FFC000"/>
                </a:solidFill>
                <a:latin typeface="Courier New" pitchFamily="49" charset="0"/>
              </a:rPr>
              <a:t>, </a:t>
            </a:r>
            <a:r>
              <a:rPr lang="en-US" b="1" dirty="0" err="1" smtClean="0">
                <a:solidFill>
                  <a:srgbClr val="FFC000"/>
                </a:solidFill>
                <a:latin typeface="Courier New" pitchFamily="49" charset="0"/>
              </a:rPr>
              <a:t>sizeof</a:t>
            </a:r>
            <a:r>
              <a:rPr lang="en-US" b="1" dirty="0" smtClean="0">
                <a:solidFill>
                  <a:srgbClr val="FFC000"/>
                </a:solidFill>
                <a:latin typeface="Courier New" pitchFamily="49" charset="0"/>
              </a:rPr>
              <a:t>(</a:t>
            </a:r>
            <a:r>
              <a:rPr lang="en-US" b="1" dirty="0" err="1" smtClean="0">
                <a:solidFill>
                  <a:srgbClr val="FFC000"/>
                </a:solidFill>
                <a:latin typeface="Courier New" pitchFamily="49" charset="0"/>
              </a:rPr>
              <a:t>flvl</a:t>
            </a:r>
            <a:r>
              <a:rPr lang="en-US" b="1" dirty="0" smtClean="0">
                <a:solidFill>
                  <a:srgbClr val="FFC000"/>
                </a:solidFill>
                <a:latin typeface="Courier New" pitchFamily="49" charset="0"/>
              </a:rPr>
              <a:t>)/</a:t>
            </a:r>
            <a:r>
              <a:rPr lang="en-US" b="1" dirty="0" err="1" smtClean="0">
                <a:solidFill>
                  <a:srgbClr val="FFC000"/>
                </a:solidFill>
                <a:latin typeface="Courier New" pitchFamily="49" charset="0"/>
              </a:rPr>
              <a:t>sizeof</a:t>
            </a:r>
            <a:r>
              <a:rPr lang="en-US" b="1" dirty="0" smtClean="0">
                <a:solidFill>
                  <a:srgbClr val="FFC000"/>
                </a:solidFill>
                <a:latin typeface="Courier New" pitchFamily="49" charset="0"/>
              </a:rPr>
              <a:t>(D3D_FEATURE_LEVEL)</a:t>
            </a:r>
            <a:r>
              <a:rPr lang="en-US" b="1" dirty="0" smtClean="0">
                <a:latin typeface="Courier New" pitchFamily="49" charset="0"/>
              </a:rPr>
              <a:t>,</a:t>
            </a:r>
          </a:p>
          <a:p>
            <a:pPr>
              <a:buFontTx/>
              <a:buNone/>
            </a:pPr>
            <a:r>
              <a:rPr lang="en-US" b="1" dirty="0" smtClean="0">
                <a:latin typeface="Courier New" pitchFamily="49" charset="0"/>
              </a:rPr>
              <a:t>       D3D11_SDK_VERSION,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&amp;fl, &amp;</a:t>
            </a:r>
            <a:r>
              <a:rPr lang="en-US" b="1" dirty="0" err="1" smtClean="0">
                <a:latin typeface="Courier New" pitchFamily="49" charset="0"/>
              </a:rPr>
              <a:t>g_pContext</a:t>
            </a:r>
            <a:r>
              <a:rPr lang="en-US" b="1" dirty="0" smtClean="0">
                <a:latin typeface="Courier New" pitchFamily="49" charset="0"/>
              </a:rPr>
              <a:t> );</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 // Error Handling</a:t>
            </a:r>
          </a:p>
          <a:p>
            <a:pPr>
              <a:buFontTx/>
              <a:buNone/>
            </a:pPr>
            <a:r>
              <a:rPr lang="en-US" b="1" dirty="0" smtClean="0">
                <a:latin typeface="Courier New" pitchFamily="49" charset="0"/>
              </a:rPr>
              <a:t>// Bind render target from swap chain</a:t>
            </a:r>
          </a:p>
          <a:p>
            <a:pPr>
              <a:buFontTx/>
              <a:buNone/>
            </a:pPr>
            <a:r>
              <a:rPr lang="en-US" b="1" dirty="0" smtClean="0">
                <a:latin typeface="Courier New" pitchFamily="49" charset="0"/>
              </a:rPr>
              <a:t>// Set up viewport</a:t>
            </a:r>
          </a:p>
          <a:p>
            <a:pPr>
              <a:buFontTx/>
              <a:buNone/>
            </a:pPr>
            <a:r>
              <a:rPr lang="en-US" b="1" dirty="0" smtClean="0">
                <a:latin typeface="Courier New" pitchFamily="49" charset="0"/>
              </a:rPr>
              <a:t>…</a:t>
            </a:r>
          </a:p>
          <a:p>
            <a:pPr>
              <a:buFontTx/>
              <a:buNone/>
            </a:pPr>
            <a:r>
              <a:rPr lang="en-US" b="1" dirty="0" smtClean="0">
                <a:latin typeface="Courier New" pitchFamily="49" charset="0"/>
              </a:rPr>
              <a:t>// use </a:t>
            </a:r>
            <a:r>
              <a:rPr lang="en-US" b="1" dirty="0" err="1" smtClean="0">
                <a:latin typeface="Courier New" pitchFamily="49" charset="0"/>
              </a:rPr>
              <a:t>g_pDevice</a:t>
            </a:r>
            <a:r>
              <a:rPr lang="en-US" b="1" dirty="0" smtClean="0">
                <a:latin typeface="Courier New" pitchFamily="49" charset="0"/>
              </a:rPr>
              <a:t>-&gt;</a:t>
            </a:r>
            <a:r>
              <a:rPr lang="en-US" b="1" dirty="0" err="1" smtClean="0">
                <a:latin typeface="Courier New" pitchFamily="49" charset="0"/>
              </a:rPr>
              <a:t>GetFeatureLevel</a:t>
            </a:r>
            <a:r>
              <a:rPr lang="en-US" b="1" dirty="0" smtClean="0">
                <a:latin typeface="Courier New" pitchFamily="49" charset="0"/>
              </a:rPr>
              <a:t>() (or remember fl above) to check feature level</a:t>
            </a:r>
          </a:p>
        </p:txBody>
      </p:sp>
    </p:spTree>
    <p:extLst>
      <p:ext uri="{BB962C8B-B14F-4D97-AF65-F5344CB8AC3E}">
        <p14:creationId xmlns="" xmlns:p14="http://schemas.microsoft.com/office/powerpoint/2010/main" val="16974280"/>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12188825" cy="6858000"/>
          </a:xfrm>
          <a:prstGeom prst="rect">
            <a:avLst/>
          </a:prstGeom>
          <a:solidFill>
            <a:srgbClr val="000000"/>
          </a:solidFill>
        </p:spPr>
        <p:txBody>
          <a:bodyPr wrap="square" rtlCol="0">
            <a:noAutofit/>
          </a:bodyPr>
          <a:lstStyle/>
          <a:p>
            <a:pPr>
              <a:lnSpc>
                <a:spcPct val="100000"/>
              </a:lnSpc>
              <a:buFontTx/>
              <a:buNone/>
            </a:pPr>
            <a:r>
              <a:rPr lang="en-US" b="1" dirty="0" smtClean="0">
                <a:latin typeface="Courier New" pitchFamily="49" charset="0"/>
              </a:rPr>
              <a:t>#include “d3d11.h”</a:t>
            </a:r>
          </a:p>
          <a:p>
            <a:pPr>
              <a:lnSpc>
                <a:spcPct val="100000"/>
              </a:lnSpc>
              <a:buFontTx/>
              <a:buNone/>
            </a:pPr>
            <a:r>
              <a:rPr lang="en-US" b="1" dirty="0" err="1" smtClean="0">
                <a:latin typeface="Courier New" pitchFamily="49" charset="0"/>
              </a:rPr>
              <a:t>IDXGISwapChain</a:t>
            </a:r>
            <a:r>
              <a:rPr lang="en-US" b="1" dirty="0" smtClean="0">
                <a:latin typeface="Courier New" pitchFamily="49" charset="0"/>
              </a:rPr>
              <a:t> *</a:t>
            </a:r>
            <a:r>
              <a:rPr lang="en-US" b="1" dirty="0" err="1" smtClean="0">
                <a:latin typeface="Courier New" pitchFamily="49" charset="0"/>
              </a:rPr>
              <a:t>g_pSwapChain</a:t>
            </a:r>
            <a:r>
              <a:rPr lang="en-US" b="1" dirty="0" smtClean="0">
                <a:latin typeface="Courier New" pitchFamily="49" charset="0"/>
              </a:rPr>
              <a:t> = NULL;</a:t>
            </a:r>
          </a:p>
          <a:p>
            <a:pPr>
              <a:lnSpc>
                <a:spcPct val="100000"/>
              </a:lnSpc>
              <a:buFontTx/>
              <a:buNone/>
            </a:pPr>
            <a:r>
              <a:rPr lang="en-US" b="1" dirty="0" smtClean="0">
                <a:latin typeface="Courier New" pitchFamily="49" charset="0"/>
              </a:rPr>
              <a:t>ID3D11Device *</a:t>
            </a:r>
            <a:r>
              <a:rPr lang="en-US" b="1" dirty="0" err="1" smtClean="0">
                <a:latin typeface="Courier New" pitchFamily="49" charset="0"/>
              </a:rPr>
              <a:t>g_pDevice</a:t>
            </a:r>
            <a:r>
              <a:rPr lang="en-US" b="1" dirty="0" smtClean="0">
                <a:latin typeface="Courier New" pitchFamily="49" charset="0"/>
              </a:rPr>
              <a:t> = NULL;</a:t>
            </a:r>
          </a:p>
          <a:p>
            <a:pPr>
              <a:lnSpc>
                <a:spcPct val="100000"/>
              </a:lnSpc>
              <a:buFontTx/>
              <a:buNone/>
            </a:pPr>
            <a:r>
              <a:rPr lang="en-US" b="1" dirty="0" smtClean="0">
                <a:latin typeface="Courier New" pitchFamily="49" charset="0"/>
              </a:rPr>
              <a:t>ID3D11DeviceContext* </a:t>
            </a:r>
            <a:r>
              <a:rPr lang="en-US" b="1" dirty="0" err="1" smtClean="0">
                <a:latin typeface="Courier New" pitchFamily="49" charset="0"/>
              </a:rPr>
              <a:t>g_pContext</a:t>
            </a:r>
            <a:r>
              <a:rPr lang="en-US" b="1" dirty="0" smtClean="0">
                <a:latin typeface="Courier New" pitchFamily="49" charset="0"/>
              </a:rPr>
              <a:t> = NULL;</a:t>
            </a:r>
          </a:p>
          <a:p>
            <a:pPr>
              <a:lnSpc>
                <a:spcPct val="100000"/>
              </a:lnSpc>
              <a:buFontTx/>
              <a:buNone/>
            </a:pPr>
            <a:r>
              <a:rPr lang="en-US" b="1" dirty="0" smtClean="0">
                <a:latin typeface="Courier New" pitchFamily="49" charset="0"/>
              </a:rPr>
              <a:t>…</a:t>
            </a:r>
          </a:p>
          <a:p>
            <a:pPr>
              <a:lnSpc>
                <a:spcPct val="100000"/>
              </a:lnSpc>
              <a:buFontTx/>
              <a:buNone/>
            </a:pPr>
            <a:r>
              <a:rPr lang="en-US" b="1" dirty="0" smtClean="0">
                <a:latin typeface="Courier New" pitchFamily="49" charset="0"/>
              </a:rPr>
              <a:t>DXGI_SWAP_CHAIN_DESC </a:t>
            </a:r>
            <a:r>
              <a:rPr lang="en-US" b="1" dirty="0" err="1" smtClean="0">
                <a:latin typeface="Courier New" pitchFamily="49" charset="0"/>
              </a:rPr>
              <a:t>sd</a:t>
            </a:r>
            <a:r>
              <a:rPr lang="en-US" b="1" dirty="0" smtClean="0">
                <a:latin typeface="Courier New" pitchFamily="49" charset="0"/>
              </a:rPr>
              <a:t>;</a:t>
            </a:r>
          </a:p>
          <a:p>
            <a:pPr>
              <a:lnSpc>
                <a:spcPct val="100000"/>
              </a:lnSpc>
              <a:buFontTx/>
              <a:buNone/>
            </a:pPr>
            <a:r>
              <a:rPr lang="en-US" b="1" dirty="0" smtClean="0">
                <a:latin typeface="Courier New" pitchFamily="49" charset="0"/>
              </a:rPr>
              <a:t>// Set to desired values</a:t>
            </a:r>
          </a:p>
          <a:p>
            <a:pPr>
              <a:buFontTx/>
              <a:buNone/>
            </a:pPr>
            <a:r>
              <a:rPr lang="en-US" b="1" dirty="0" smtClean="0">
                <a:latin typeface="Courier New" pitchFamily="49" charset="0"/>
              </a:rPr>
              <a:t>…</a:t>
            </a:r>
          </a:p>
          <a:p>
            <a:pPr>
              <a:buFontTx/>
              <a:buNone/>
            </a:pPr>
            <a:endParaRPr lang="en-US" b="1" dirty="0" smtClean="0">
              <a:solidFill>
                <a:srgbClr val="FFFF00"/>
              </a:solidFill>
              <a:latin typeface="Courier New" pitchFamily="49" charset="0"/>
            </a:endParaRPr>
          </a:p>
          <a:p>
            <a:pPr>
              <a:buFontTx/>
              <a:buNone/>
            </a:pPr>
            <a:r>
              <a:rPr lang="en-US" b="1" dirty="0" smtClean="0">
                <a:latin typeface="Courier New" pitchFamily="49" charset="0"/>
              </a:rPr>
              <a:t>HRESULT res = </a:t>
            </a:r>
            <a:r>
              <a:rPr lang="en-US" b="1" dirty="0" smtClean="0">
                <a:solidFill>
                  <a:srgbClr val="FFC000"/>
                </a:solidFill>
                <a:latin typeface="Courier New" pitchFamily="49" charset="0"/>
              </a:rPr>
              <a:t>D3D11CreateDeviceAndSwapChain</a:t>
            </a:r>
            <a:r>
              <a:rPr lang="en-US" b="1" dirty="0" smtClean="0">
                <a:latin typeface="Courier New" pitchFamily="49" charset="0"/>
              </a:rPr>
              <a:t>( NULL, D3D_DRIVER_TYPE_HARDWARE,</a:t>
            </a:r>
          </a:p>
          <a:p>
            <a:pPr>
              <a:buFontTx/>
              <a:buNone/>
            </a:pPr>
            <a:r>
              <a:rPr lang="en-US" b="1" dirty="0" smtClean="0">
                <a:latin typeface="Courier New" pitchFamily="49" charset="0"/>
              </a:rPr>
              <a:t>	NULL, 0, </a:t>
            </a:r>
            <a:r>
              <a:rPr lang="en-US" b="1" dirty="0" smtClean="0">
                <a:solidFill>
                  <a:srgbClr val="FFC000"/>
                </a:solidFill>
                <a:latin typeface="Courier New" pitchFamily="49" charset="0"/>
              </a:rPr>
              <a:t>NULL</a:t>
            </a:r>
            <a:r>
              <a:rPr lang="en-US" b="1" dirty="0" smtClean="0">
                <a:latin typeface="Courier New" pitchFamily="49" charset="0"/>
              </a:rPr>
              <a:t>, </a:t>
            </a:r>
            <a:r>
              <a:rPr lang="en-US" b="1" dirty="0" smtClean="0">
                <a:solidFill>
                  <a:srgbClr val="FFC000"/>
                </a:solidFill>
                <a:latin typeface="Courier New" pitchFamily="49" charset="0"/>
              </a:rPr>
              <a:t>0</a:t>
            </a:r>
            <a:r>
              <a:rPr lang="en-US" b="1" dirty="0" smtClean="0">
                <a:latin typeface="Courier New" pitchFamily="49" charset="0"/>
              </a:rPr>
              <a:t>,</a:t>
            </a:r>
          </a:p>
          <a:p>
            <a:pPr>
              <a:buFontTx/>
              <a:buNone/>
            </a:pPr>
            <a:r>
              <a:rPr lang="en-US" b="1" dirty="0" smtClean="0">
                <a:latin typeface="Courier New" pitchFamily="49" charset="0"/>
              </a:rPr>
              <a:t>       D3D11_SDK_VERSION, &amp;</a:t>
            </a:r>
            <a:r>
              <a:rPr lang="en-US" b="1" dirty="0" err="1" smtClean="0">
                <a:latin typeface="Courier New" pitchFamily="49" charset="0"/>
              </a:rPr>
              <a:t>sd</a:t>
            </a:r>
            <a:r>
              <a:rPr lang="en-US" b="1" dirty="0" smtClean="0">
                <a:latin typeface="Courier New" pitchFamily="49" charset="0"/>
              </a:rPr>
              <a:t>,</a:t>
            </a:r>
          </a:p>
          <a:p>
            <a:pPr>
              <a:buFontTx/>
              <a:buNone/>
            </a:pPr>
            <a:r>
              <a:rPr lang="en-US" b="1" dirty="0" smtClean="0">
                <a:latin typeface="Courier New" pitchFamily="49" charset="0"/>
              </a:rPr>
              <a:t>	&amp;</a:t>
            </a:r>
            <a:r>
              <a:rPr lang="en-US" b="1" dirty="0" err="1" smtClean="0">
                <a:latin typeface="Courier New" pitchFamily="49" charset="0"/>
              </a:rPr>
              <a:t>g_pSwapChain</a:t>
            </a:r>
            <a:r>
              <a:rPr lang="en-US" b="1" dirty="0" smtClean="0">
                <a:latin typeface="Courier New" pitchFamily="49" charset="0"/>
              </a:rPr>
              <a:t>, &amp;</a:t>
            </a:r>
            <a:r>
              <a:rPr lang="en-US" b="1" dirty="0" err="1" smtClean="0">
                <a:latin typeface="Courier New" pitchFamily="49" charset="0"/>
              </a:rPr>
              <a:t>g_pDevice</a:t>
            </a:r>
            <a:r>
              <a:rPr lang="en-US" b="1" dirty="0" smtClean="0">
                <a:latin typeface="Courier New" pitchFamily="49" charset="0"/>
              </a:rPr>
              <a:t>, </a:t>
            </a:r>
            <a:r>
              <a:rPr lang="en-US" b="1" dirty="0" smtClean="0">
                <a:solidFill>
                  <a:srgbClr val="FFC000"/>
                </a:solidFill>
                <a:latin typeface="Courier New" pitchFamily="49" charset="0"/>
              </a:rPr>
              <a:t>NULL</a:t>
            </a:r>
            <a:r>
              <a:rPr lang="en-US" b="1" dirty="0" smtClean="0">
                <a:latin typeface="Courier New" pitchFamily="49" charset="0"/>
              </a:rPr>
              <a:t>, &amp;</a:t>
            </a:r>
            <a:r>
              <a:rPr lang="en-US" b="1" dirty="0" err="1" smtClean="0">
                <a:latin typeface="Courier New" pitchFamily="49" charset="0"/>
              </a:rPr>
              <a:t>g_pContext</a:t>
            </a:r>
            <a:r>
              <a:rPr lang="en-US" b="1" dirty="0" smtClean="0">
                <a:latin typeface="Courier New" pitchFamily="49" charset="0"/>
              </a:rPr>
              <a:t> );</a:t>
            </a:r>
          </a:p>
          <a:p>
            <a:pPr>
              <a:buFontTx/>
              <a:buNone/>
            </a:pPr>
            <a:endParaRPr lang="en-US" b="1" dirty="0" smtClean="0">
              <a:latin typeface="Courier New" pitchFamily="49" charset="0"/>
            </a:endParaRPr>
          </a:p>
          <a:p>
            <a:pPr>
              <a:buFontTx/>
              <a:buNone/>
            </a:pPr>
            <a:r>
              <a:rPr lang="en-US" b="1" dirty="0" smtClean="0">
                <a:latin typeface="Courier New" pitchFamily="49" charset="0"/>
              </a:rPr>
              <a:t>if ( FAILED(res) ) // Error Handling</a:t>
            </a:r>
          </a:p>
          <a:p>
            <a:pPr>
              <a:buFontTx/>
              <a:buNone/>
            </a:pPr>
            <a:r>
              <a:rPr lang="en-US" b="1" dirty="0" smtClean="0">
                <a:latin typeface="Courier New" pitchFamily="49" charset="0"/>
              </a:rPr>
              <a:t>// Bind render target from swap chain</a:t>
            </a:r>
          </a:p>
          <a:p>
            <a:pPr>
              <a:buFontTx/>
              <a:buNone/>
            </a:pPr>
            <a:r>
              <a:rPr lang="en-US" b="1" dirty="0" smtClean="0">
                <a:latin typeface="Courier New" pitchFamily="49" charset="0"/>
              </a:rPr>
              <a:t>// Set up viewport</a:t>
            </a:r>
          </a:p>
          <a:p>
            <a:pPr>
              <a:buFontTx/>
              <a:buNone/>
            </a:pPr>
            <a:r>
              <a:rPr lang="en-US" b="1" dirty="0" smtClean="0">
                <a:latin typeface="Courier New" pitchFamily="49" charset="0"/>
              </a:rPr>
              <a:t>…</a:t>
            </a:r>
          </a:p>
          <a:p>
            <a:pPr>
              <a:buFontTx/>
              <a:buNone/>
            </a:pPr>
            <a:r>
              <a:rPr lang="en-US" b="1" dirty="0" smtClean="0">
                <a:latin typeface="Courier New" pitchFamily="49" charset="0"/>
              </a:rPr>
              <a:t>// use </a:t>
            </a:r>
            <a:r>
              <a:rPr lang="en-US" b="1" dirty="0" err="1" smtClean="0">
                <a:latin typeface="Courier New" pitchFamily="49" charset="0"/>
              </a:rPr>
              <a:t>g_pDevice</a:t>
            </a:r>
            <a:r>
              <a:rPr lang="en-US" b="1" dirty="0" smtClean="0">
                <a:latin typeface="Courier New" pitchFamily="49" charset="0"/>
              </a:rPr>
              <a:t>-&gt;</a:t>
            </a:r>
            <a:r>
              <a:rPr lang="en-US" b="1" dirty="0" err="1" smtClean="0">
                <a:latin typeface="Courier New" pitchFamily="49" charset="0"/>
              </a:rPr>
              <a:t>GetFeatureLevel</a:t>
            </a:r>
            <a:r>
              <a:rPr lang="en-US" b="1" dirty="0" smtClean="0">
                <a:latin typeface="Courier New" pitchFamily="49" charset="0"/>
              </a:rPr>
              <a:t>() to check feature level</a:t>
            </a:r>
          </a:p>
        </p:txBody>
      </p:sp>
    </p:spTree>
    <p:extLst>
      <p:ext uri="{BB962C8B-B14F-4D97-AF65-F5344CB8AC3E}">
        <p14:creationId xmlns="" xmlns:p14="http://schemas.microsoft.com/office/powerpoint/2010/main" val="19702792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145095" y="976144"/>
            <a:ext cx="1839470" cy="4771512"/>
            <a:chOff x="6118968" y="826855"/>
            <a:chExt cx="1961311" cy="5087563"/>
          </a:xfrm>
        </p:grpSpPr>
        <p:sp>
          <p:nvSpPr>
            <p:cNvPr id="12" name="Freeform 11"/>
            <p:cNvSpPr/>
            <p:nvPr/>
          </p:nvSpPr>
          <p:spPr>
            <a:xfrm>
              <a:off x="6118968"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135128" tIns="2170153" rIns="135128" bIns="1152641" numCol="1" spcCol="1270" anchor="t" anchorCtr="1">
              <a:noAutofit/>
            </a:bodyPr>
            <a:lstStyle/>
            <a:p>
              <a:pPr defTabSz="844550">
                <a:lnSpc>
                  <a:spcPct val="90000"/>
                </a:lnSpc>
                <a:spcAft>
                  <a:spcPct val="35000"/>
                </a:spcAft>
              </a:pPr>
              <a:r>
                <a:rPr lang="en-US" sz="1900" dirty="0">
                  <a:solidFill>
                    <a:schemeClr val="tx1"/>
                  </a:solidFill>
                </a:rPr>
                <a:t>Dynamic </a:t>
              </a:r>
              <a:r>
                <a:rPr lang="en-US" sz="1900" dirty="0" err="1">
                  <a:solidFill>
                    <a:schemeClr val="tx1"/>
                  </a:solidFill>
                </a:rPr>
                <a:t>Shader</a:t>
              </a:r>
              <a:r>
                <a:rPr lang="en-US" sz="1900" dirty="0">
                  <a:solidFill>
                    <a:schemeClr val="tx1"/>
                  </a:solidFill>
                </a:rPr>
                <a:t> Linkage</a:t>
              </a:r>
            </a:p>
            <a:p>
              <a:pPr marL="114300" lvl="1" indent="-114300" defTabSz="666750">
                <a:lnSpc>
                  <a:spcPct val="90000"/>
                </a:lnSpc>
                <a:spcAft>
                  <a:spcPct val="15000"/>
                </a:spcAft>
                <a:buChar char="••"/>
              </a:pPr>
              <a:r>
                <a:rPr lang="en-US" sz="1500" dirty="0">
                  <a:solidFill>
                    <a:schemeClr val="tx1"/>
                  </a:solidFill>
                </a:rPr>
                <a:t>Class Linkage on </a:t>
              </a:r>
              <a:r>
                <a:rPr lang="en-US" sz="1500" dirty="0" smtClean="0">
                  <a:solidFill>
                    <a:schemeClr val="tx1"/>
                  </a:solidFill>
                </a:rPr>
                <a:t>DirectX 11 HW</a:t>
              </a:r>
              <a:endParaRPr lang="en-US" sz="1500" dirty="0">
                <a:solidFill>
                  <a:schemeClr val="tx1"/>
                </a:solidFill>
              </a:endParaRPr>
            </a:p>
            <a:p>
              <a:pPr marL="114300" lvl="1" indent="-114300" defTabSz="666750">
                <a:lnSpc>
                  <a:spcPct val="90000"/>
                </a:lnSpc>
                <a:spcAft>
                  <a:spcPct val="15000"/>
                </a:spcAft>
                <a:buChar char="••"/>
              </a:pPr>
              <a:r>
                <a:rPr lang="en-US" sz="1500" dirty="0">
                  <a:solidFill>
                    <a:schemeClr val="tx1"/>
                  </a:solidFill>
                </a:rPr>
                <a:t>interface construct works on older profiles</a:t>
              </a:r>
            </a:p>
          </p:txBody>
        </p:sp>
        <p:sp>
          <p:nvSpPr>
            <p:cNvPr id="13" name="Oval 12"/>
            <p:cNvSpPr/>
            <p:nvPr/>
          </p:nvSpPr>
          <p:spPr>
            <a:xfrm>
              <a:off x="6252545" y="1132108"/>
              <a:ext cx="1694158" cy="1694158"/>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23" name="Group 22"/>
          <p:cNvGrpSpPr/>
          <p:nvPr/>
        </p:nvGrpSpPr>
        <p:grpSpPr>
          <a:xfrm>
            <a:off x="8105531" y="976144"/>
            <a:ext cx="1839470" cy="4771512"/>
            <a:chOff x="8139119" y="826855"/>
            <a:chExt cx="1961311" cy="5087563"/>
          </a:xfrm>
        </p:grpSpPr>
        <p:sp>
          <p:nvSpPr>
            <p:cNvPr id="14" name="Freeform 13"/>
            <p:cNvSpPr/>
            <p:nvPr/>
          </p:nvSpPr>
          <p:spPr>
            <a:xfrm>
              <a:off x="8139119"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135128" tIns="2170153" rIns="135128" bIns="1152641" numCol="1" spcCol="1270" anchor="t" anchorCtr="1">
              <a:noAutofit/>
            </a:bodyPr>
            <a:lstStyle/>
            <a:p>
              <a:pPr defTabSz="844550">
                <a:lnSpc>
                  <a:spcPct val="90000"/>
                </a:lnSpc>
                <a:spcAft>
                  <a:spcPct val="35000"/>
                </a:spcAft>
              </a:pPr>
              <a:r>
                <a:rPr lang="en-US" sz="1900" dirty="0">
                  <a:solidFill>
                    <a:schemeClr val="tx1"/>
                  </a:solidFill>
                </a:rPr>
                <a:t>Hardware Tessellation</a:t>
              </a:r>
            </a:p>
            <a:p>
              <a:pPr marL="114300" lvl="1" indent="-114300" defTabSz="666750">
                <a:lnSpc>
                  <a:spcPct val="90000"/>
                </a:lnSpc>
                <a:spcAft>
                  <a:spcPct val="15000"/>
                </a:spcAft>
                <a:buChar char="••"/>
              </a:pPr>
              <a:r>
                <a:rPr lang="en-US" sz="1500" dirty="0" smtClean="0">
                  <a:solidFill>
                    <a:schemeClr val="tx1"/>
                  </a:solidFill>
                </a:rPr>
                <a:t>DirectX 11 HW </a:t>
              </a:r>
              <a:r>
                <a:rPr lang="en-US" sz="1500" dirty="0">
                  <a:solidFill>
                    <a:schemeClr val="tx1"/>
                  </a:solidFill>
                </a:rPr>
                <a:t>only</a:t>
              </a:r>
            </a:p>
          </p:txBody>
        </p:sp>
        <p:sp>
          <p:nvSpPr>
            <p:cNvPr id="15" name="Oval 14"/>
            <p:cNvSpPr/>
            <p:nvPr/>
          </p:nvSpPr>
          <p:spPr>
            <a:xfrm>
              <a:off x="8272696" y="1132108"/>
              <a:ext cx="1694158" cy="1694158"/>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21" name="Group 20"/>
          <p:cNvGrpSpPr/>
          <p:nvPr/>
        </p:nvGrpSpPr>
        <p:grpSpPr>
          <a:xfrm>
            <a:off x="4184659" y="976144"/>
            <a:ext cx="1839470" cy="4771512"/>
            <a:chOff x="4098817" y="826855"/>
            <a:chExt cx="1961311" cy="5087563"/>
          </a:xfrm>
        </p:grpSpPr>
        <p:sp>
          <p:nvSpPr>
            <p:cNvPr id="10" name="Freeform 9"/>
            <p:cNvSpPr/>
            <p:nvPr/>
          </p:nvSpPr>
          <p:spPr>
            <a:xfrm>
              <a:off x="4098817"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135128" tIns="2170153" rIns="135128" bIns="1152641" numCol="1" spcCol="1270" anchor="t" anchorCtr="1">
              <a:noAutofit/>
            </a:bodyPr>
            <a:lstStyle/>
            <a:p>
              <a:pPr defTabSz="844550">
                <a:lnSpc>
                  <a:spcPct val="90000"/>
                </a:lnSpc>
                <a:spcAft>
                  <a:spcPct val="35000"/>
                </a:spcAft>
              </a:pPr>
              <a:r>
                <a:rPr lang="en-US" sz="1900" dirty="0">
                  <a:solidFill>
                    <a:schemeClr val="tx1"/>
                  </a:solidFill>
                </a:rPr>
                <a:t>HLSL </a:t>
              </a:r>
              <a:r>
                <a:rPr lang="en-US" sz="1900" dirty="0" err="1">
                  <a:solidFill>
                    <a:schemeClr val="tx1"/>
                  </a:solidFill>
                </a:rPr>
                <a:t>Shader</a:t>
              </a:r>
              <a:r>
                <a:rPr lang="en-US" sz="1900" dirty="0">
                  <a:solidFill>
                    <a:schemeClr val="tx1"/>
                  </a:solidFill>
                </a:rPr>
                <a:t> Model 5</a:t>
              </a:r>
            </a:p>
            <a:p>
              <a:pPr marL="114300" lvl="1" indent="-114300" defTabSz="666750">
                <a:lnSpc>
                  <a:spcPct val="90000"/>
                </a:lnSpc>
                <a:spcAft>
                  <a:spcPct val="15000"/>
                </a:spcAft>
                <a:buChar char="••"/>
              </a:pPr>
              <a:r>
                <a:rPr lang="en-US" sz="1500" dirty="0">
                  <a:solidFill>
                    <a:schemeClr val="tx1"/>
                  </a:solidFill>
                </a:rPr>
                <a:t>5.0 on </a:t>
              </a:r>
              <a:r>
                <a:rPr lang="en-US" sz="1500" dirty="0" smtClean="0">
                  <a:solidFill>
                    <a:schemeClr val="tx1"/>
                  </a:solidFill>
                </a:rPr>
                <a:t/>
              </a:r>
              <a:br>
                <a:rPr lang="en-US" sz="1500" dirty="0" smtClean="0">
                  <a:solidFill>
                    <a:schemeClr val="tx1"/>
                  </a:solidFill>
                </a:rPr>
              </a:br>
              <a:r>
                <a:rPr lang="en-US" sz="1500" dirty="0" smtClean="0">
                  <a:solidFill>
                    <a:schemeClr val="tx1"/>
                  </a:solidFill>
                </a:rPr>
                <a:t>DirectX 11 HW</a:t>
              </a:r>
              <a:endParaRPr lang="en-US" sz="1500" dirty="0">
                <a:solidFill>
                  <a:schemeClr val="tx1"/>
                </a:solidFill>
              </a:endParaRPr>
            </a:p>
            <a:p>
              <a:pPr marL="114300" lvl="1" indent="-114300" defTabSz="666750">
                <a:lnSpc>
                  <a:spcPct val="90000"/>
                </a:lnSpc>
                <a:spcAft>
                  <a:spcPct val="15000"/>
                </a:spcAft>
                <a:buChar char="••"/>
              </a:pPr>
              <a:r>
                <a:rPr lang="en-US" sz="1500" dirty="0">
                  <a:solidFill>
                    <a:schemeClr val="tx1"/>
                  </a:solidFill>
                </a:rPr>
                <a:t>Some new constructs emulated on older profiles</a:t>
              </a:r>
            </a:p>
          </p:txBody>
        </p:sp>
        <p:sp>
          <p:nvSpPr>
            <p:cNvPr id="11" name="Oval 10"/>
            <p:cNvSpPr/>
            <p:nvPr/>
          </p:nvSpPr>
          <p:spPr>
            <a:xfrm>
              <a:off x="4232394" y="1132108"/>
              <a:ext cx="1694158" cy="1694158"/>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19" name="Group 18"/>
          <p:cNvGrpSpPr/>
          <p:nvPr/>
        </p:nvGrpSpPr>
        <p:grpSpPr>
          <a:xfrm>
            <a:off x="263787" y="976144"/>
            <a:ext cx="1839470" cy="4771512"/>
            <a:chOff x="58515" y="826855"/>
            <a:chExt cx="1961311" cy="5087563"/>
          </a:xfrm>
        </p:grpSpPr>
        <p:sp>
          <p:nvSpPr>
            <p:cNvPr id="6" name="Freeform 5"/>
            <p:cNvSpPr/>
            <p:nvPr/>
          </p:nvSpPr>
          <p:spPr>
            <a:xfrm>
              <a:off x="58515"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135128" tIns="2170153" rIns="135128" bIns="1152641" numCol="1" spcCol="1270" anchor="t" anchorCtr="1">
              <a:noAutofit/>
            </a:bodyPr>
            <a:lstStyle/>
            <a:p>
              <a:pPr lvl="0" algn="l" defTabSz="844550">
                <a:lnSpc>
                  <a:spcPct val="90000"/>
                </a:lnSpc>
                <a:spcBef>
                  <a:spcPct val="0"/>
                </a:spcBef>
                <a:spcAft>
                  <a:spcPct val="35000"/>
                </a:spcAft>
              </a:pPr>
              <a:r>
                <a:rPr lang="en-US" sz="1900" b="0" kern="1200" dirty="0" smtClean="0">
                  <a:solidFill>
                    <a:schemeClr val="tx1"/>
                  </a:solidFill>
                </a:rPr>
                <a:t>Multithreaded Rendering &amp; Resource Creation</a:t>
              </a:r>
              <a:endParaRPr lang="en-US" sz="1900" kern="1200" dirty="0">
                <a:solidFill>
                  <a:schemeClr val="tx1"/>
                </a:solidFill>
              </a:endParaRPr>
            </a:p>
            <a:p>
              <a:pPr marL="114300" lvl="1" indent="-114300" algn="l" defTabSz="666750">
                <a:lnSpc>
                  <a:spcPct val="90000"/>
                </a:lnSpc>
                <a:spcBef>
                  <a:spcPct val="0"/>
                </a:spcBef>
                <a:spcAft>
                  <a:spcPct val="15000"/>
                </a:spcAft>
                <a:buChar char="••"/>
              </a:pPr>
              <a:r>
                <a:rPr lang="en-US" sz="1500" kern="1200" dirty="0" smtClean="0">
                  <a:solidFill>
                    <a:schemeClr val="tx1"/>
                  </a:solidFill>
                </a:rPr>
                <a:t>Runtime emulation or Driver optimized</a:t>
              </a:r>
              <a:endParaRPr lang="en-US" sz="1500" kern="1200" dirty="0">
                <a:solidFill>
                  <a:schemeClr val="tx1"/>
                </a:solidFill>
              </a:endParaRPr>
            </a:p>
          </p:txBody>
        </p:sp>
        <p:sp>
          <p:nvSpPr>
            <p:cNvPr id="7" name="Oval 6"/>
            <p:cNvSpPr/>
            <p:nvPr/>
          </p:nvSpPr>
          <p:spPr>
            <a:xfrm>
              <a:off x="192091" y="1132108"/>
              <a:ext cx="1694158" cy="1694158"/>
            </a:xfrm>
            <a:prstGeom prst="ellipse">
              <a:avLst/>
            </a:prstGeom>
            <a:blipFill rotWithShape="0">
              <a:blip r:embed="rId5"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20" name="Group 19"/>
          <p:cNvGrpSpPr/>
          <p:nvPr/>
        </p:nvGrpSpPr>
        <p:grpSpPr>
          <a:xfrm>
            <a:off x="2224223" y="976144"/>
            <a:ext cx="1839470" cy="4771512"/>
            <a:chOff x="2078666" y="826855"/>
            <a:chExt cx="1961311" cy="5087563"/>
          </a:xfrm>
        </p:grpSpPr>
        <p:sp>
          <p:nvSpPr>
            <p:cNvPr id="8" name="Freeform 7"/>
            <p:cNvSpPr/>
            <p:nvPr/>
          </p:nvSpPr>
          <p:spPr>
            <a:xfrm>
              <a:off x="2078666"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72000" tIns="2170153" rIns="72000" bIns="1152641" numCol="1" spcCol="1270" anchor="t" anchorCtr="1">
              <a:noAutofit/>
            </a:bodyPr>
            <a:lstStyle/>
            <a:p>
              <a:pPr defTabSz="844550">
                <a:lnSpc>
                  <a:spcPct val="90000"/>
                </a:lnSpc>
                <a:spcAft>
                  <a:spcPct val="35000"/>
                </a:spcAft>
              </a:pPr>
              <a:r>
                <a:rPr lang="en-US" sz="1900" dirty="0" err="1">
                  <a:solidFill>
                    <a:schemeClr val="tx1"/>
                  </a:solidFill>
                </a:rPr>
                <a:t>DirectCompute</a:t>
              </a:r>
              <a:endParaRPr lang="en-US" sz="1900" dirty="0">
                <a:solidFill>
                  <a:schemeClr val="tx1"/>
                </a:solidFill>
              </a:endParaRPr>
            </a:p>
            <a:p>
              <a:pPr marL="114300" lvl="1" indent="-114300" defTabSz="666750">
                <a:lnSpc>
                  <a:spcPct val="90000"/>
                </a:lnSpc>
                <a:spcAft>
                  <a:spcPct val="15000"/>
                </a:spcAft>
                <a:buChar char="••"/>
              </a:pPr>
              <a:r>
                <a:rPr lang="en-US" sz="1500" dirty="0">
                  <a:solidFill>
                    <a:schemeClr val="tx1"/>
                  </a:solidFill>
                </a:rPr>
                <a:t>CS 5.0 on </a:t>
              </a:r>
              <a:r>
                <a:rPr lang="en-US" sz="1500" dirty="0" smtClean="0">
                  <a:solidFill>
                    <a:schemeClr val="tx1"/>
                  </a:solidFill>
                </a:rPr>
                <a:t/>
              </a:r>
              <a:br>
                <a:rPr lang="en-US" sz="1500" dirty="0" smtClean="0">
                  <a:solidFill>
                    <a:schemeClr val="tx1"/>
                  </a:solidFill>
                </a:rPr>
              </a:br>
              <a:r>
                <a:rPr lang="en-US" sz="1500" dirty="0" smtClean="0">
                  <a:solidFill>
                    <a:schemeClr val="tx1"/>
                  </a:solidFill>
                </a:rPr>
                <a:t>DirectX 11 HW</a:t>
              </a:r>
              <a:endParaRPr lang="en-US" sz="1500" dirty="0">
                <a:solidFill>
                  <a:schemeClr val="tx1"/>
                </a:solidFill>
              </a:endParaRPr>
            </a:p>
            <a:p>
              <a:pPr marL="114300" lvl="1" indent="-114300" defTabSz="666750">
                <a:lnSpc>
                  <a:spcPct val="90000"/>
                </a:lnSpc>
                <a:spcAft>
                  <a:spcPct val="15000"/>
                </a:spcAft>
                <a:buChar char="••"/>
              </a:pPr>
              <a:r>
                <a:rPr lang="en-US" sz="1500" dirty="0">
                  <a:solidFill>
                    <a:schemeClr val="tx1"/>
                  </a:solidFill>
                </a:rPr>
                <a:t>CS 4.x on some DX10.x h/w</a:t>
              </a:r>
            </a:p>
          </p:txBody>
        </p:sp>
        <p:sp>
          <p:nvSpPr>
            <p:cNvPr id="9" name="Oval 8"/>
            <p:cNvSpPr/>
            <p:nvPr/>
          </p:nvSpPr>
          <p:spPr>
            <a:xfrm>
              <a:off x="2212243" y="1132108"/>
              <a:ext cx="1694158" cy="1694158"/>
            </a:xfrm>
            <a:prstGeom prst="ellipse">
              <a:avLst/>
            </a:prstGeom>
            <a:blipFill rotWithShape="0">
              <a:blip r:embed="rId5"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grpSp>
        <p:nvGrpSpPr>
          <p:cNvPr id="24" name="Group 23"/>
          <p:cNvGrpSpPr/>
          <p:nvPr/>
        </p:nvGrpSpPr>
        <p:grpSpPr>
          <a:xfrm>
            <a:off x="10065966" y="976144"/>
            <a:ext cx="1839470" cy="4771512"/>
            <a:chOff x="10159270" y="826855"/>
            <a:chExt cx="1961311" cy="5087563"/>
          </a:xfrm>
        </p:grpSpPr>
        <p:sp>
          <p:nvSpPr>
            <p:cNvPr id="16" name="Freeform 15"/>
            <p:cNvSpPr/>
            <p:nvPr/>
          </p:nvSpPr>
          <p:spPr>
            <a:xfrm>
              <a:off x="10159270" y="826855"/>
              <a:ext cx="1961311" cy="5087563"/>
            </a:xfrm>
            <a:custGeom>
              <a:avLst/>
              <a:gdLst>
                <a:gd name="connsiteX0" fmla="*/ 0 w 1961311"/>
                <a:gd name="connsiteY0" fmla="*/ 196131 h 5087563"/>
                <a:gd name="connsiteX1" fmla="*/ 57446 w 1961311"/>
                <a:gd name="connsiteY1" fmla="*/ 57445 h 5087563"/>
                <a:gd name="connsiteX2" fmla="*/ 196132 w 1961311"/>
                <a:gd name="connsiteY2" fmla="*/ 0 h 5087563"/>
                <a:gd name="connsiteX3" fmla="*/ 1765180 w 1961311"/>
                <a:gd name="connsiteY3" fmla="*/ 0 h 5087563"/>
                <a:gd name="connsiteX4" fmla="*/ 1903866 w 1961311"/>
                <a:gd name="connsiteY4" fmla="*/ 57446 h 5087563"/>
                <a:gd name="connsiteX5" fmla="*/ 1961311 w 1961311"/>
                <a:gd name="connsiteY5" fmla="*/ 196132 h 5087563"/>
                <a:gd name="connsiteX6" fmla="*/ 1961311 w 1961311"/>
                <a:gd name="connsiteY6" fmla="*/ 4891432 h 5087563"/>
                <a:gd name="connsiteX7" fmla="*/ 1903866 w 1961311"/>
                <a:gd name="connsiteY7" fmla="*/ 5030118 h 5087563"/>
                <a:gd name="connsiteX8" fmla="*/ 1765180 w 1961311"/>
                <a:gd name="connsiteY8" fmla="*/ 5087563 h 5087563"/>
                <a:gd name="connsiteX9" fmla="*/ 196131 w 1961311"/>
                <a:gd name="connsiteY9" fmla="*/ 5087563 h 5087563"/>
                <a:gd name="connsiteX10" fmla="*/ 57445 w 1961311"/>
                <a:gd name="connsiteY10" fmla="*/ 5030117 h 5087563"/>
                <a:gd name="connsiteX11" fmla="*/ 0 w 1961311"/>
                <a:gd name="connsiteY11" fmla="*/ 4891431 h 5087563"/>
                <a:gd name="connsiteX12" fmla="*/ 0 w 1961311"/>
                <a:gd name="connsiteY12" fmla="*/ 196131 h 5087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1311" h="5087563">
                  <a:moveTo>
                    <a:pt x="0" y="196131"/>
                  </a:moveTo>
                  <a:cubicBezTo>
                    <a:pt x="0" y="144114"/>
                    <a:pt x="20664" y="94227"/>
                    <a:pt x="57446" y="57445"/>
                  </a:cubicBezTo>
                  <a:cubicBezTo>
                    <a:pt x="94228" y="20663"/>
                    <a:pt x="144115" y="0"/>
                    <a:pt x="196132" y="0"/>
                  </a:cubicBezTo>
                  <a:lnTo>
                    <a:pt x="1765180" y="0"/>
                  </a:lnTo>
                  <a:cubicBezTo>
                    <a:pt x="1817197" y="0"/>
                    <a:pt x="1867084" y="20664"/>
                    <a:pt x="1903866" y="57446"/>
                  </a:cubicBezTo>
                  <a:cubicBezTo>
                    <a:pt x="1940648" y="94228"/>
                    <a:pt x="1961311" y="144115"/>
                    <a:pt x="1961311" y="196132"/>
                  </a:cubicBezTo>
                  <a:lnTo>
                    <a:pt x="1961311" y="4891432"/>
                  </a:lnTo>
                  <a:cubicBezTo>
                    <a:pt x="1961311" y="4943449"/>
                    <a:pt x="1940647" y="4993336"/>
                    <a:pt x="1903866" y="5030118"/>
                  </a:cubicBezTo>
                  <a:cubicBezTo>
                    <a:pt x="1867084" y="5066900"/>
                    <a:pt x="1817198" y="5087563"/>
                    <a:pt x="1765180" y="5087563"/>
                  </a:cubicBezTo>
                  <a:lnTo>
                    <a:pt x="196131" y="5087563"/>
                  </a:lnTo>
                  <a:cubicBezTo>
                    <a:pt x="144114" y="5087563"/>
                    <a:pt x="94227" y="5066899"/>
                    <a:pt x="57445" y="5030117"/>
                  </a:cubicBezTo>
                  <a:cubicBezTo>
                    <a:pt x="20663" y="4993335"/>
                    <a:pt x="0" y="4943449"/>
                    <a:pt x="0" y="4891431"/>
                  </a:cubicBezTo>
                  <a:lnTo>
                    <a:pt x="0" y="196131"/>
                  </a:lnTo>
                  <a:close/>
                </a:path>
              </a:pathLst>
            </a:custGeom>
          </p:spPr>
          <p:style>
            <a:lnRef idx="0">
              <a:schemeClr val="dk1"/>
            </a:lnRef>
            <a:fillRef idx="3">
              <a:schemeClr val="dk1"/>
            </a:fillRef>
            <a:effectRef idx="3">
              <a:schemeClr val="dk1"/>
            </a:effectRef>
            <a:fontRef idx="minor">
              <a:schemeClr val="lt1"/>
            </a:fontRef>
          </p:style>
          <p:txBody>
            <a:bodyPr spcFirstLastPara="0" vert="horz" wrap="square" lIns="135128" tIns="2170153" rIns="135128" bIns="1152641" numCol="1" spcCol="1270" anchor="t" anchorCtr="1">
              <a:noAutofit/>
            </a:bodyPr>
            <a:lstStyle/>
            <a:p>
              <a:pPr defTabSz="844550">
                <a:lnSpc>
                  <a:spcPct val="90000"/>
                </a:lnSpc>
                <a:spcAft>
                  <a:spcPct val="35000"/>
                </a:spcAft>
              </a:pPr>
              <a:r>
                <a:rPr lang="en-US" sz="1900" dirty="0">
                  <a:solidFill>
                    <a:schemeClr val="tx1"/>
                  </a:solidFill>
                </a:rPr>
                <a:t>BC6H/BC7 Texture Formats</a:t>
              </a:r>
            </a:p>
            <a:p>
              <a:pPr marL="114300" lvl="1" indent="-114300" defTabSz="666750">
                <a:lnSpc>
                  <a:spcPct val="90000"/>
                </a:lnSpc>
                <a:spcAft>
                  <a:spcPct val="15000"/>
                </a:spcAft>
                <a:buChar char="••"/>
              </a:pPr>
              <a:r>
                <a:rPr lang="en-US" sz="1500" dirty="0" smtClean="0">
                  <a:solidFill>
                    <a:schemeClr val="tx1"/>
                  </a:solidFill>
                </a:rPr>
                <a:t>DirectX 11 HW </a:t>
              </a:r>
              <a:r>
                <a:rPr lang="en-US" sz="1500" dirty="0">
                  <a:solidFill>
                    <a:schemeClr val="tx1"/>
                  </a:solidFill>
                </a:rPr>
                <a:t>only</a:t>
              </a:r>
            </a:p>
          </p:txBody>
        </p:sp>
        <p:sp>
          <p:nvSpPr>
            <p:cNvPr id="17" name="Oval 16"/>
            <p:cNvSpPr/>
            <p:nvPr/>
          </p:nvSpPr>
          <p:spPr>
            <a:xfrm>
              <a:off x="10292847" y="1132108"/>
              <a:ext cx="1694158" cy="1694158"/>
            </a:xfrm>
            <a:prstGeom prst="ellipse">
              <a:avLst/>
            </a:prstGeom>
            <a:blipFill rotWithShape="0">
              <a:blip r:embed="rId3" cstate="prin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grpSp>
    </p:spTree>
    <p:extLst>
      <p:ext uri="{BB962C8B-B14F-4D97-AF65-F5344CB8AC3E}">
        <p14:creationId xmlns="" xmlns:p14="http://schemas.microsoft.com/office/powerpoint/2010/main" val="36141510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anim calcmode="lin" valueType="num">
                                      <p:cBhvr>
                                        <p:cTn id="15" dur="500" fill="hold"/>
                                        <p:tgtEl>
                                          <p:spTgt spid="20"/>
                                        </p:tgtEl>
                                        <p:attrNameLst>
                                          <p:attrName>ppt_x</p:attrName>
                                        </p:attrNameLst>
                                      </p:cBhvr>
                                      <p:tavLst>
                                        <p:tav tm="0">
                                          <p:val>
                                            <p:strVal val="#ppt_x"/>
                                          </p:val>
                                        </p:tav>
                                        <p:tav tm="100000">
                                          <p:val>
                                            <p:strVal val="#ppt_x"/>
                                          </p:val>
                                        </p:tav>
                                      </p:tavLst>
                                    </p:anim>
                                    <p:anim calcmode="lin" valueType="num">
                                      <p:cBhvr>
                                        <p:cTn id="16"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anim calcmode="lin" valueType="num">
                                      <p:cBhvr>
                                        <p:cTn id="27" dur="500" fill="hold"/>
                                        <p:tgtEl>
                                          <p:spTgt spid="22"/>
                                        </p:tgtEl>
                                        <p:attrNameLst>
                                          <p:attrName>ppt_x</p:attrName>
                                        </p:attrNameLst>
                                      </p:cBhvr>
                                      <p:tavLst>
                                        <p:tav tm="0">
                                          <p:val>
                                            <p:strVal val="#ppt_x"/>
                                          </p:val>
                                        </p:tav>
                                        <p:tav tm="100000">
                                          <p:val>
                                            <p:strVal val="#ppt_x"/>
                                          </p:val>
                                        </p:tav>
                                      </p:tavLst>
                                    </p:anim>
                                    <p:anim calcmode="lin" valueType="num">
                                      <p:cBhvr>
                                        <p:cTn id="28"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anim calcmode="lin" valueType="num">
                                      <p:cBhvr>
                                        <p:cTn id="39" dur="500" fill="hold"/>
                                        <p:tgtEl>
                                          <p:spTgt spid="24"/>
                                        </p:tgtEl>
                                        <p:attrNameLst>
                                          <p:attrName>ppt_x</p:attrName>
                                        </p:attrNameLst>
                                      </p:cBhvr>
                                      <p:tavLst>
                                        <p:tav tm="0">
                                          <p:val>
                                            <p:strVal val="#ppt_x"/>
                                          </p:val>
                                        </p:tav>
                                        <p:tav tm="100000">
                                          <p:val>
                                            <p:strVal val="#ppt_x"/>
                                          </p:val>
                                        </p:tav>
                                      </p:tavLst>
                                    </p:anim>
                                    <p:anim calcmode="lin" valueType="num">
                                      <p:cBhvr>
                                        <p:cTn id="4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DirectX 11 Debugging</a:t>
            </a:r>
            <a:endParaRPr lang="en-US" dirty="0"/>
          </a:p>
        </p:txBody>
      </p:sp>
      <p:sp>
        <p:nvSpPr>
          <p:cNvPr id="5" name="Text Placeholder 4"/>
          <p:cNvSpPr>
            <a:spLocks noGrp="1"/>
          </p:cNvSpPr>
          <p:nvPr>
            <p:ph type="body" idx="4294967295"/>
          </p:nvPr>
        </p:nvSpPr>
        <p:spPr>
          <a:xfrm>
            <a:off x="782638" y="1309688"/>
            <a:ext cx="7618412" cy="5244513"/>
          </a:xfrm>
        </p:spPr>
        <p:txBody>
          <a:bodyPr/>
          <a:lstStyle/>
          <a:p>
            <a:r>
              <a:rPr lang="en-US" dirty="0" smtClean="0"/>
              <a:t>DirectX SDK provides debugging layer</a:t>
            </a:r>
          </a:p>
          <a:p>
            <a:r>
              <a:rPr lang="en-US" dirty="0" smtClean="0"/>
              <a:t>Enabled through code (</a:t>
            </a:r>
            <a:r>
              <a:rPr lang="en-US" b="1" dirty="0" smtClean="0">
                <a:latin typeface="Courier New" pitchFamily="49" charset="0"/>
                <a:cs typeface="Courier New" pitchFamily="49" charset="0"/>
              </a:rPr>
              <a:t>D3D11_CREATE_DEVICE_DEBUG</a:t>
            </a:r>
            <a:r>
              <a:rPr lang="en-US" dirty="0" smtClean="0"/>
              <a:t>) </a:t>
            </a:r>
            <a:r>
              <a:rPr lang="en-US" sz="3200" dirty="0" smtClean="0"/>
              <a:t>or the DirectX Control Panel utility</a:t>
            </a:r>
          </a:p>
          <a:p>
            <a:pPr lvl="1"/>
            <a:r>
              <a:rPr lang="en-US" sz="2800" dirty="0" smtClean="0"/>
              <a:t>Control panel controls the 10 and 11 debugging layer through the same settings</a:t>
            </a:r>
          </a:p>
          <a:p>
            <a:pPr lvl="1"/>
            <a:r>
              <a:rPr lang="en-US" dirty="0" smtClean="0"/>
              <a:t>Unlike Direct3D 9, it is per application not a global setting</a:t>
            </a:r>
            <a:endParaRPr lang="en-US" sz="2800" dirty="0" smtClean="0"/>
          </a:p>
          <a:p>
            <a:r>
              <a:rPr lang="en-US" dirty="0" smtClean="0"/>
              <a:t>Prints messages to Windows debug output</a:t>
            </a:r>
          </a:p>
        </p:txBody>
      </p:sp>
      <p:pic>
        <p:nvPicPr>
          <p:cNvPr id="2050" name="Picture 2"/>
          <p:cNvPicPr>
            <a:picLocks noChangeAspect="1" noChangeArrowheads="1"/>
          </p:cNvPicPr>
          <p:nvPr/>
        </p:nvPicPr>
        <p:blipFill>
          <a:blip r:embed="rId3" cstate="print"/>
          <a:srcRect/>
          <a:stretch>
            <a:fillRect/>
          </a:stretch>
        </p:blipFill>
        <p:spPr bwMode="auto">
          <a:xfrm>
            <a:off x="8337779" y="1316038"/>
            <a:ext cx="3526507" cy="4098733"/>
          </a:xfrm>
          <a:prstGeom prst="rect">
            <a:avLst/>
          </a:prstGeom>
          <a:noFill/>
          <a:ln w="9525">
            <a:noFill/>
            <a:miter lim="800000"/>
            <a:headEnd/>
            <a:tailEnd/>
          </a:ln>
        </p:spPr>
      </p:pic>
    </p:spTree>
    <p:extLst>
      <p:ext uri="{BB962C8B-B14F-4D97-AF65-F5344CB8AC3E}">
        <p14:creationId xmlns="" xmlns:p14="http://schemas.microsoft.com/office/powerpoint/2010/main" val="9193137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DirectX 11 Debugging</a:t>
            </a:r>
            <a:endParaRPr lang="en-US" dirty="0"/>
          </a:p>
        </p:txBody>
      </p:sp>
      <p:sp>
        <p:nvSpPr>
          <p:cNvPr id="5" name="Text Placeholder 4"/>
          <p:cNvSpPr>
            <a:spLocks noGrp="1"/>
          </p:cNvSpPr>
          <p:nvPr>
            <p:ph type="body" idx="4294967295"/>
          </p:nvPr>
        </p:nvSpPr>
        <p:spPr>
          <a:xfrm>
            <a:off x="782638" y="1309688"/>
            <a:ext cx="11211180" cy="5379934"/>
          </a:xfrm>
        </p:spPr>
        <p:txBody>
          <a:bodyPr/>
          <a:lstStyle/>
          <a:p>
            <a:pPr>
              <a:lnSpc>
                <a:spcPct val="80000"/>
              </a:lnSpc>
            </a:pPr>
            <a:r>
              <a:rPr lang="en-US" dirty="0" smtClean="0"/>
              <a:t>Make sure your application runs ‘debug layer’ clean</a:t>
            </a:r>
          </a:p>
          <a:p>
            <a:pPr lvl="1">
              <a:lnSpc>
                <a:spcPct val="80000"/>
              </a:lnSpc>
            </a:pPr>
            <a:r>
              <a:rPr lang="en-US" dirty="0" smtClean="0"/>
              <a:t>ERROR and CORRUPTION reports are critical to fix</a:t>
            </a:r>
          </a:p>
          <a:p>
            <a:pPr lvl="1">
              <a:lnSpc>
                <a:spcPct val="80000"/>
              </a:lnSpc>
            </a:pPr>
            <a:r>
              <a:rPr lang="en-US" dirty="0" smtClean="0"/>
              <a:t>Tools like </a:t>
            </a:r>
            <a:r>
              <a:rPr lang="en-US" i="1" dirty="0" smtClean="0"/>
              <a:t>PIX for Windows </a:t>
            </a:r>
            <a:r>
              <a:rPr lang="en-US" dirty="0" smtClean="0"/>
              <a:t>assume this level of correctness</a:t>
            </a:r>
          </a:p>
          <a:p>
            <a:pPr>
              <a:lnSpc>
                <a:spcPct val="80000"/>
              </a:lnSpc>
            </a:pPr>
            <a:r>
              <a:rPr lang="en-US" dirty="0" smtClean="0"/>
              <a:t>Can also make use of the </a:t>
            </a:r>
            <a:r>
              <a:rPr lang="en-US" b="1" dirty="0" smtClean="0">
                <a:latin typeface="Courier New" pitchFamily="49" charset="0"/>
                <a:cs typeface="Courier New" pitchFamily="49" charset="0"/>
              </a:rPr>
              <a:t>ID3D11Debug </a:t>
            </a:r>
            <a:r>
              <a:rPr lang="en-US" dirty="0" smtClean="0"/>
              <a:t>and </a:t>
            </a:r>
            <a:r>
              <a:rPr lang="en-US" b="1" dirty="0" smtClean="0">
                <a:latin typeface="Courier New" pitchFamily="49" charset="0"/>
                <a:cs typeface="Courier New" pitchFamily="49" charset="0"/>
              </a:rPr>
              <a:t>D3D11InfoQueue</a:t>
            </a:r>
            <a:r>
              <a:rPr lang="en-US" dirty="0" smtClean="0"/>
              <a:t> interfaces</a:t>
            </a:r>
          </a:p>
          <a:p>
            <a:pPr lvl="1">
              <a:lnSpc>
                <a:spcPct val="80000"/>
              </a:lnSpc>
            </a:pPr>
            <a:r>
              <a:rPr lang="en-US" dirty="0" smtClean="0"/>
              <a:t>Obtain via </a:t>
            </a:r>
            <a:r>
              <a:rPr lang="en-US" b="1" dirty="0" err="1" smtClean="0">
                <a:latin typeface="Courier New" pitchFamily="49" charset="0"/>
                <a:cs typeface="Courier New" pitchFamily="49" charset="0"/>
              </a:rPr>
              <a:t>QueryInterface</a:t>
            </a:r>
            <a:r>
              <a:rPr lang="en-US" dirty="0" smtClean="0"/>
              <a:t> from Direct3D 11 Device</a:t>
            </a:r>
          </a:p>
          <a:p>
            <a:pPr lvl="1">
              <a:lnSpc>
                <a:spcPct val="80000"/>
              </a:lnSpc>
            </a:pPr>
            <a:r>
              <a:rPr lang="en-US" dirty="0" smtClean="0"/>
              <a:t>Exists only if debug layer is attached</a:t>
            </a:r>
          </a:p>
          <a:p>
            <a:pPr lvl="1">
              <a:lnSpc>
                <a:spcPct val="80000"/>
              </a:lnSpc>
            </a:pPr>
            <a:r>
              <a:rPr lang="en-US" b="1" dirty="0" smtClean="0">
                <a:latin typeface="Courier New" pitchFamily="49" charset="0"/>
                <a:cs typeface="Courier New" pitchFamily="49" charset="0"/>
              </a:rPr>
              <a:t>ID3D10Debug::Validate() </a:t>
            </a:r>
            <a:r>
              <a:rPr lang="en-US" dirty="0" smtClean="0"/>
              <a:t>split into </a:t>
            </a:r>
            <a:r>
              <a:rPr lang="en-US" b="1" dirty="0" err="1" smtClean="0">
                <a:latin typeface="Courier New" pitchFamily="49" charset="0"/>
                <a:cs typeface="Courier New" pitchFamily="49" charset="0"/>
              </a:rPr>
              <a:t>ValidateContext</a:t>
            </a:r>
            <a:r>
              <a:rPr lang="en-US" b="1" dirty="0" smtClean="0">
                <a:latin typeface="Courier New" pitchFamily="49" charset="0"/>
                <a:cs typeface="Courier New" pitchFamily="49" charset="0"/>
              </a:rPr>
              <a:t>()</a:t>
            </a:r>
            <a:r>
              <a:rPr lang="en-US" dirty="0" smtClean="0"/>
              <a:t> and </a:t>
            </a:r>
            <a:r>
              <a:rPr lang="en-US" b="1" dirty="0" err="1" smtClean="0">
                <a:latin typeface="Courier New" pitchFamily="49" charset="0"/>
                <a:cs typeface="Courier New" pitchFamily="49" charset="0"/>
              </a:rPr>
              <a:t>ValidateContextForDispatch</a:t>
            </a:r>
            <a:r>
              <a:rPr lang="en-US" b="1" dirty="0" smtClean="0">
                <a:latin typeface="Courier New" pitchFamily="49" charset="0"/>
                <a:cs typeface="Courier New" pitchFamily="49" charset="0"/>
              </a:rPr>
              <a:t>()</a:t>
            </a:r>
          </a:p>
          <a:p>
            <a:pPr lvl="1">
              <a:lnSpc>
                <a:spcPct val="80000"/>
              </a:lnSpc>
            </a:pPr>
            <a:r>
              <a:rPr lang="en-US" dirty="0" smtClean="0"/>
              <a:t>New method for DX11 Debug Layer</a:t>
            </a:r>
          </a:p>
          <a:p>
            <a:pPr lvl="2">
              <a:lnSpc>
                <a:spcPct val="80000"/>
              </a:lnSpc>
              <a:buNone/>
            </a:pPr>
            <a:r>
              <a:rPr lang="en-US" b="1" dirty="0" smtClean="0">
                <a:latin typeface="Courier New" pitchFamily="49" charset="0"/>
                <a:cs typeface="Courier New" pitchFamily="49" charset="0"/>
              </a:rPr>
              <a:t>ID3D11Debug::</a:t>
            </a:r>
            <a:r>
              <a:rPr lang="en-US" b="1" dirty="0" err="1" smtClean="0">
                <a:latin typeface="Courier New" pitchFamily="49" charset="0"/>
                <a:cs typeface="Courier New" pitchFamily="49" charset="0"/>
              </a:rPr>
              <a:t>ReportLiveDeviceObjects</a:t>
            </a:r>
            <a:r>
              <a:rPr lang="en-US" b="1" dirty="0" smtClean="0">
                <a:latin typeface="Courier New" pitchFamily="49" charset="0"/>
                <a:cs typeface="Courier New" pitchFamily="49" charset="0"/>
              </a:rPr>
              <a:t>()</a:t>
            </a:r>
          </a:p>
        </p:txBody>
      </p:sp>
    </p:spTree>
    <p:extLst>
      <p:ext uri="{BB962C8B-B14F-4D97-AF65-F5344CB8AC3E}">
        <p14:creationId xmlns="" xmlns:p14="http://schemas.microsoft.com/office/powerpoint/2010/main" val="339392653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p:txBody>
          <a:bodyPr/>
          <a:lstStyle/>
          <a:p>
            <a:r>
              <a:rPr lang="en-US" dirty="0" smtClean="0"/>
              <a:t>Debug layer messages in debug window use ‘friendly names’ for resources, defaults to “unnamed”</a:t>
            </a:r>
          </a:p>
          <a:p>
            <a:r>
              <a:rPr lang="en-US" dirty="0" smtClean="0"/>
              <a:t>Can set the name by using the </a:t>
            </a:r>
            <a:r>
              <a:rPr lang="en-US" b="1" dirty="0" err="1" smtClean="0">
                <a:latin typeface="Courier New" pitchFamily="49" charset="0"/>
                <a:cs typeface="Courier New" pitchFamily="49" charset="0"/>
              </a:rPr>
              <a:t>SetPrivateData</a:t>
            </a:r>
            <a:r>
              <a:rPr lang="en-US" b="1" dirty="0" smtClean="0">
                <a:latin typeface="Courier New" pitchFamily="49" charset="0"/>
                <a:cs typeface="Courier New" pitchFamily="49" charset="0"/>
              </a:rPr>
              <a:t>() </a:t>
            </a:r>
            <a:r>
              <a:rPr lang="en-US" dirty="0" smtClean="0"/>
              <a:t>API in combination with a ‘well-known’ GUID from </a:t>
            </a:r>
            <a:r>
              <a:rPr lang="en-US" b="1" dirty="0" smtClean="0">
                <a:latin typeface="Courier New" pitchFamily="49" charset="0"/>
                <a:cs typeface="Courier New" pitchFamily="49" charset="0"/>
              </a:rPr>
              <a:t>d3dcommon.h</a:t>
            </a:r>
          </a:p>
        </p:txBody>
      </p:sp>
      <p:sp>
        <p:nvSpPr>
          <p:cNvPr id="2" name="Title 1"/>
          <p:cNvSpPr>
            <a:spLocks noGrp="1"/>
          </p:cNvSpPr>
          <p:nvPr>
            <p:ph type="title" idx="4294967295"/>
          </p:nvPr>
        </p:nvSpPr>
        <p:spPr/>
        <p:txBody>
          <a:bodyPr/>
          <a:lstStyle/>
          <a:p>
            <a:r>
              <a:rPr lang="en-US" dirty="0" smtClean="0"/>
              <a:t>Debug Resource Naming</a:t>
            </a:r>
            <a:endParaRPr lang="en-US" dirty="0"/>
          </a:p>
        </p:txBody>
      </p:sp>
      <p:sp>
        <p:nvSpPr>
          <p:cNvPr id="4" name="TextBox 3"/>
          <p:cNvSpPr txBox="1"/>
          <p:nvPr/>
        </p:nvSpPr>
        <p:spPr>
          <a:xfrm>
            <a:off x="500856" y="4265095"/>
            <a:ext cx="11190287" cy="1964255"/>
          </a:xfrm>
          <a:prstGeom prst="rect">
            <a:avLst/>
          </a:prstGeom>
          <a:solidFill>
            <a:srgbClr val="000000"/>
          </a:solidFill>
        </p:spPr>
        <p:txBody>
          <a:bodyPr wrap="square" rtlCol="0">
            <a:noAutofit/>
          </a:bodyPr>
          <a:lstStyle/>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ifndef</a:t>
            </a:r>
            <a:r>
              <a:rPr lang="en-US" b="1" dirty="0" smtClean="0">
                <a:latin typeface="Courier New" pitchFamily="49" charset="0"/>
                <a:cs typeface="Courier New" pitchFamily="49" charset="0"/>
              </a:rPr>
              <a:t> NDEBUG</a:t>
            </a:r>
          </a:p>
          <a:p>
            <a:r>
              <a:rPr lang="en-US" b="1" dirty="0" smtClean="0">
                <a:latin typeface="Courier New" pitchFamily="49" charset="0"/>
                <a:cs typeface="Courier New" pitchFamily="49" charset="0"/>
              </a:rPr>
              <a:t>// Only works if device is created with the D3D10 or D3D11 debug layer</a:t>
            </a:r>
          </a:p>
          <a:p>
            <a:r>
              <a:rPr lang="en-US" b="1" dirty="0" smtClean="0">
                <a:latin typeface="Courier New" pitchFamily="49" charset="0"/>
                <a:cs typeface="Courier New" pitchFamily="49" charset="0"/>
              </a:rPr>
              <a:t>const char </a:t>
            </a:r>
            <a:r>
              <a:rPr lang="en-US" b="1" dirty="0" err="1" smtClean="0">
                <a:latin typeface="Courier New" pitchFamily="49" charset="0"/>
                <a:cs typeface="Courier New" pitchFamily="49" charset="0"/>
              </a:rPr>
              <a:t>c_szName</a:t>
            </a:r>
            <a:r>
              <a:rPr lang="en-US" b="1" dirty="0" smtClean="0">
                <a:latin typeface="Courier New" pitchFamily="49" charset="0"/>
                <a:cs typeface="Courier New" pitchFamily="49" charset="0"/>
              </a:rPr>
              <a:t>[] = "texture.jpg";</a:t>
            </a:r>
          </a:p>
          <a:p>
            <a:r>
              <a:rPr lang="en-US" b="1" dirty="0" err="1" smtClean="0">
                <a:latin typeface="Courier New" pitchFamily="49" charset="0"/>
                <a:cs typeface="Courier New" pitchFamily="49" charset="0"/>
              </a:rPr>
              <a:t>pObject</a:t>
            </a:r>
            <a:r>
              <a:rPr lang="en-US" b="1" dirty="0" smtClean="0">
                <a:latin typeface="Courier New" pitchFamily="49" charset="0"/>
                <a:cs typeface="Courier New" pitchFamily="49" charset="0"/>
              </a:rPr>
              <a:t>-&gt;</a:t>
            </a:r>
            <a:r>
              <a:rPr lang="en-US" b="1" dirty="0" err="1" smtClean="0">
                <a:latin typeface="Courier New" pitchFamily="49" charset="0"/>
                <a:cs typeface="Courier New" pitchFamily="49" charset="0"/>
              </a:rPr>
              <a:t>SetPrivateData</a:t>
            </a:r>
            <a:r>
              <a:rPr lang="en-US" b="1" dirty="0" smtClean="0">
                <a:latin typeface="Courier New" pitchFamily="49" charset="0"/>
                <a:cs typeface="Courier New" pitchFamily="49" charset="0"/>
              </a:rPr>
              <a:t>( WKPDID_D3DDebugObjectName,</a:t>
            </a:r>
          </a:p>
          <a:p>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sizeof</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c_szName</a:t>
            </a:r>
            <a:r>
              <a:rPr lang="en-US" b="1" dirty="0" smtClean="0">
                <a:latin typeface="Courier New" pitchFamily="49" charset="0"/>
                <a:cs typeface="Courier New" pitchFamily="49" charset="0"/>
              </a:rPr>
              <a:t> ) - 1, </a:t>
            </a:r>
            <a:r>
              <a:rPr lang="en-US" b="1" dirty="0" err="1" smtClean="0">
                <a:latin typeface="Courier New" pitchFamily="49" charset="0"/>
                <a:cs typeface="Courier New" pitchFamily="49" charset="0"/>
              </a:rPr>
              <a:t>c_szName</a:t>
            </a:r>
            <a:r>
              <a:rPr lang="en-US" b="1" dirty="0" smtClean="0">
                <a:latin typeface="Courier New" pitchFamily="49" charset="0"/>
                <a:cs typeface="Courier New" pitchFamily="49" charset="0"/>
              </a:rPr>
              <a:t> );</a:t>
            </a:r>
          </a:p>
          <a:p>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endif</a:t>
            </a:r>
            <a:endParaRPr lang="en-US" b="1" dirty="0" smtClean="0">
              <a:latin typeface="Courier New" pitchFamily="49" charset="0"/>
              <a:cs typeface="Courier New" pitchFamily="49" charset="0"/>
            </a:endParaRPr>
          </a:p>
        </p:txBody>
      </p:sp>
    </p:spTree>
    <p:extLst>
      <p:ext uri="{BB962C8B-B14F-4D97-AF65-F5344CB8AC3E}">
        <p14:creationId xmlns="" xmlns:p14="http://schemas.microsoft.com/office/powerpoint/2010/main" val="2825294766"/>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Windows 7 / Server 2008 R2 only</a:t>
            </a:r>
            <a:endParaRPr lang="en-US" dirty="0"/>
          </a:p>
        </p:txBody>
      </p:sp>
      <p:sp>
        <p:nvSpPr>
          <p:cNvPr id="5" name="Text Placeholder 4"/>
          <p:cNvSpPr>
            <a:spLocks noGrp="1"/>
          </p:cNvSpPr>
          <p:nvPr>
            <p:ph type="body" idx="4294967295"/>
          </p:nvPr>
        </p:nvSpPr>
        <p:spPr/>
        <p:txBody>
          <a:bodyPr/>
          <a:lstStyle/>
          <a:p>
            <a:r>
              <a:rPr lang="en-US" dirty="0" smtClean="0"/>
              <a:t>A few DirectX-branded technology pieces are not available down-level</a:t>
            </a:r>
          </a:p>
          <a:p>
            <a:pPr lvl="1"/>
            <a:r>
              <a:rPr lang="en-US" dirty="0" smtClean="0"/>
              <a:t>Direct3D9Ex video HD and overlay extensions</a:t>
            </a:r>
          </a:p>
          <a:p>
            <a:pPr lvl="1"/>
            <a:r>
              <a:rPr lang="en-US" dirty="0" smtClean="0"/>
              <a:t>Direct3D9Ex  </a:t>
            </a:r>
            <a:r>
              <a:rPr lang="en-US" b="1" dirty="0" smtClean="0">
                <a:latin typeface="Courier New" pitchFamily="49" charset="0"/>
                <a:cs typeface="Courier New" pitchFamily="49" charset="0"/>
              </a:rPr>
              <a:t>D3DSWAPEFFECT_FLIPEX </a:t>
            </a:r>
            <a:r>
              <a:rPr lang="en-US" dirty="0" smtClean="0">
                <a:cs typeface="Courier New" pitchFamily="49" charset="0"/>
              </a:rPr>
              <a:t>and improved frame statistics</a:t>
            </a:r>
            <a:endParaRPr lang="en-US" dirty="0" smtClean="0"/>
          </a:p>
          <a:p>
            <a:pPr lvl="1"/>
            <a:r>
              <a:rPr lang="en-US" dirty="0" smtClean="0"/>
              <a:t>DirectMusic ‘core’ API for x64 native (time stamped MIDI, software synthesizer)</a:t>
            </a:r>
          </a:p>
          <a:p>
            <a:r>
              <a:rPr lang="en-US" dirty="0" smtClean="0"/>
              <a:t>Windows Media Foundation improvements are not also included</a:t>
            </a:r>
          </a:p>
        </p:txBody>
      </p:sp>
    </p:spTree>
    <p:extLst>
      <p:ext uri="{BB962C8B-B14F-4D97-AF65-F5344CB8AC3E}">
        <p14:creationId xmlns="" xmlns:p14="http://schemas.microsoft.com/office/powerpoint/2010/main" val="706940126"/>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184478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Features &amp; Feature Levels</a:t>
            </a:r>
            <a:endParaRPr lang="en-US" dirty="0"/>
          </a:p>
        </p:txBody>
      </p:sp>
      <p:sp>
        <p:nvSpPr>
          <p:cNvPr id="5" name="Text Placeholder 4"/>
          <p:cNvSpPr>
            <a:spLocks noGrp="1"/>
          </p:cNvSpPr>
          <p:nvPr>
            <p:ph type="body" idx="4294967295"/>
          </p:nvPr>
        </p:nvSpPr>
        <p:spPr/>
        <p:txBody>
          <a:bodyPr/>
          <a:lstStyle/>
          <a:p>
            <a:r>
              <a:rPr lang="en-US" sz="3600" dirty="0" smtClean="0"/>
              <a:t>Feature levels are well-defined sets of functionality</a:t>
            </a:r>
          </a:p>
          <a:p>
            <a:pPr lvl="1"/>
            <a:r>
              <a:rPr lang="en-US" sz="3200" dirty="0" smtClean="0"/>
              <a:t>Not a sea of “opt-in” caps bits</a:t>
            </a:r>
          </a:p>
          <a:p>
            <a:r>
              <a:rPr lang="en-US" sz="3600" dirty="0" smtClean="0"/>
              <a:t>Each feature level is a superset of the previous one</a:t>
            </a:r>
          </a:p>
          <a:p>
            <a:r>
              <a:rPr lang="en-US" sz="3600" dirty="0" smtClean="0"/>
              <a:t>Concept was introduced with Direct3D 10.1</a:t>
            </a:r>
          </a:p>
          <a:p>
            <a:pPr lvl="1"/>
            <a:r>
              <a:rPr lang="en-US" sz="3200" b="1" dirty="0" smtClean="0">
                <a:latin typeface="Courier New" pitchFamily="49" charset="0"/>
                <a:cs typeface="Courier New" pitchFamily="49" charset="0"/>
              </a:rPr>
              <a:t>ID3D10Device1::</a:t>
            </a:r>
            <a:r>
              <a:rPr lang="en-US" sz="3200" b="1" dirty="0" err="1" smtClean="0">
                <a:latin typeface="Courier New" pitchFamily="49" charset="0"/>
                <a:cs typeface="Courier New" pitchFamily="49" charset="0"/>
              </a:rPr>
              <a:t>GetFeatureLevel</a:t>
            </a:r>
            <a:r>
              <a:rPr lang="en-US" sz="3200" b="1" dirty="0" smtClean="0">
                <a:latin typeface="Courier New" pitchFamily="49" charset="0"/>
                <a:cs typeface="Courier New" pitchFamily="49" charset="0"/>
              </a:rPr>
              <a:t>()</a:t>
            </a:r>
          </a:p>
          <a:p>
            <a:pPr lvl="1"/>
            <a:r>
              <a:rPr lang="en-US" sz="3200" b="1" dirty="0" smtClean="0">
                <a:latin typeface="Courier New" pitchFamily="49" charset="0"/>
                <a:cs typeface="Courier New" pitchFamily="49" charset="0"/>
              </a:rPr>
              <a:t>D3D10_FEATURE_LEVEL_10_1</a:t>
            </a:r>
          </a:p>
          <a:p>
            <a:pPr lvl="1"/>
            <a:r>
              <a:rPr lang="en-US" sz="3200" b="1" dirty="0" smtClean="0">
                <a:latin typeface="Courier New" pitchFamily="49" charset="0"/>
                <a:cs typeface="Courier New" pitchFamily="49" charset="0"/>
              </a:rPr>
              <a:t>D3D10_FEATURE_LEVEL_10_0</a:t>
            </a:r>
            <a:endParaRPr lang="en-US" sz="3200" b="1" dirty="0">
              <a:latin typeface="Courier New" pitchFamily="49" charset="0"/>
              <a:cs typeface="Courier New" pitchFamily="49" charset="0"/>
            </a:endParaRPr>
          </a:p>
        </p:txBody>
      </p:sp>
    </p:spTree>
    <p:extLst>
      <p:ext uri="{BB962C8B-B14F-4D97-AF65-F5344CB8AC3E}">
        <p14:creationId xmlns="" xmlns:p14="http://schemas.microsoft.com/office/powerpoint/2010/main" val="243099304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3" cstate="print"/>
          <a:srcRect/>
          <a:stretch>
            <a:fillRect/>
          </a:stretch>
        </p:blipFill>
        <p:spPr bwMode="auto">
          <a:xfrm>
            <a:off x="190270" y="94570"/>
            <a:ext cx="4305527" cy="6676342"/>
          </a:xfrm>
          <a:prstGeom prst="rect">
            <a:avLst/>
          </a:prstGeom>
          <a:noFill/>
          <a:ln w="12700">
            <a:solidFill>
              <a:schemeClr val="tx1"/>
            </a:solidFill>
            <a:miter lim="800000"/>
            <a:headEnd/>
            <a:tailEnd/>
          </a:ln>
        </p:spPr>
      </p:pic>
      <p:pic>
        <p:nvPicPr>
          <p:cNvPr id="72708" name="Picture 4"/>
          <p:cNvPicPr>
            <a:picLocks noChangeAspect="1" noChangeArrowheads="1"/>
          </p:cNvPicPr>
          <p:nvPr/>
        </p:nvPicPr>
        <p:blipFill>
          <a:blip r:embed="rId4" cstate="print"/>
          <a:srcRect/>
          <a:stretch>
            <a:fillRect/>
          </a:stretch>
        </p:blipFill>
        <p:spPr bwMode="auto">
          <a:xfrm>
            <a:off x="4703083" y="87087"/>
            <a:ext cx="7240101" cy="6607627"/>
          </a:xfrm>
          <a:prstGeom prst="rect">
            <a:avLst/>
          </a:prstGeom>
          <a:noFill/>
          <a:ln w="9525">
            <a:noFill/>
            <a:miter lim="800000"/>
            <a:headEnd/>
            <a:tailEnd/>
          </a:ln>
        </p:spPr>
      </p:pic>
      <p:sp>
        <p:nvSpPr>
          <p:cNvPr id="7" name="Rectangle 6"/>
          <p:cNvSpPr/>
          <p:nvPr/>
        </p:nvSpPr>
        <p:spPr bwMode="auto">
          <a:xfrm>
            <a:off x="4626429" y="816428"/>
            <a:ext cx="7391400" cy="499609"/>
          </a:xfrm>
          <a:prstGeom prst="rect">
            <a:avLst/>
          </a:prstGeom>
          <a:noFill/>
          <a:ln w="28575"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0000"/>
              </a:solidFill>
              <a:effectLst/>
              <a:latin typeface="Trebuchet MS" pitchFamily="34" charset="0"/>
            </a:endParaRPr>
          </a:p>
        </p:txBody>
      </p:sp>
      <p:sp>
        <p:nvSpPr>
          <p:cNvPr id="8" name="Rectangle 7"/>
          <p:cNvSpPr/>
          <p:nvPr/>
        </p:nvSpPr>
        <p:spPr bwMode="auto">
          <a:xfrm>
            <a:off x="348343" y="185058"/>
            <a:ext cx="794657" cy="685800"/>
          </a:xfrm>
          <a:prstGeom prst="rect">
            <a:avLst/>
          </a:prstGeom>
          <a:noFill/>
          <a:ln w="28575"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endParaRPr lang="en-US" dirty="0">
              <a:solidFill>
                <a:srgbClr val="FF0000"/>
              </a:solidFill>
              <a:latin typeface="Trebuchet MS" pitchFamily="34" charset="0"/>
            </a:endParaRPr>
          </a:p>
        </p:txBody>
      </p:sp>
      <p:sp>
        <p:nvSpPr>
          <p:cNvPr id="9" name="Oval 8"/>
          <p:cNvSpPr/>
          <p:nvPr/>
        </p:nvSpPr>
        <p:spPr bwMode="auto">
          <a:xfrm>
            <a:off x="2002970" y="1883228"/>
            <a:ext cx="272143" cy="304800"/>
          </a:xfrm>
          <a:prstGeom prst="ellipse">
            <a:avLst/>
          </a:prstGeom>
          <a:noFill/>
          <a:ln w="28575"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endParaRPr lang="en-US">
              <a:solidFill>
                <a:srgbClr val="FF0000"/>
              </a:solidFill>
              <a:latin typeface="Trebuchet MS" pitchFamily="34" charset="0"/>
            </a:endParaRPr>
          </a:p>
        </p:txBody>
      </p:sp>
    </p:spTree>
    <p:extLst>
      <p:ext uri="{BB962C8B-B14F-4D97-AF65-F5344CB8AC3E}">
        <p14:creationId xmlns="" xmlns:p14="http://schemas.microsoft.com/office/powerpoint/2010/main" val="1147758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72708"/>
                                        </p:tgtEl>
                                        <p:attrNameLst>
                                          <p:attrName>style.visibility</p:attrName>
                                        </p:attrNameLst>
                                      </p:cBhvr>
                                      <p:to>
                                        <p:strVal val="visible"/>
                                      </p:to>
                                    </p:set>
                                    <p:animEffect transition="in" filter="wipe(left)">
                                      <p:cBhvr>
                                        <p:cTn id="9" dur="500"/>
                                        <p:tgtEl>
                                          <p:spTgt spid="7270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 presetClass="exit" presetSubtype="0" fill="hold" nodeType="withEffect">
                                  <p:stCondLst>
                                    <p:cond delay="0"/>
                                  </p:stCondLst>
                                  <p:childTnLst>
                                    <p:set>
                                      <p:cBhvr>
                                        <p:cTn id="15" dur="1" fill="hold">
                                          <p:stCondLst>
                                            <p:cond delay="0"/>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par>
                                <p:cTn id="20" presetID="1" presetClass="exit"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DirectX 11 Feature Levels</a:t>
            </a:r>
            <a:endParaRPr lang="en-US" dirty="0"/>
          </a:p>
        </p:txBody>
      </p:sp>
      <p:graphicFrame>
        <p:nvGraphicFramePr>
          <p:cNvPr id="6" name="Content Placeholder 5"/>
          <p:cNvGraphicFramePr>
            <a:graphicFrameLocks/>
          </p:cNvGraphicFramePr>
          <p:nvPr>
            <p:extLst>
              <p:ext uri="{D42A27DB-BD31-4B8C-83A1-F6EECF244321}">
                <p14:modId xmlns="" xmlns:p14="http://schemas.microsoft.com/office/powerpoint/2010/main" val="1771033916"/>
              </p:ext>
            </p:extLst>
          </p:nvPr>
        </p:nvGraphicFramePr>
        <p:xfrm>
          <a:off x="477838" y="1316039"/>
          <a:ext cx="11190287" cy="4865142"/>
        </p:xfrm>
        <a:graphic>
          <a:graphicData uri="http://schemas.openxmlformats.org/drawingml/2006/table">
            <a:tbl>
              <a:tblPr firstRow="1" bandRow="1">
                <a:tableStyleId>{125E5076-3810-47DD-B79F-674D7AD40C01}</a:tableStyleId>
              </a:tblPr>
              <a:tblGrid>
                <a:gridCol w="3571648"/>
                <a:gridCol w="7618639"/>
              </a:tblGrid>
              <a:tr h="396647">
                <a:tc>
                  <a:txBody>
                    <a:bodyPr/>
                    <a:lstStyle/>
                    <a:p>
                      <a:r>
                        <a:rPr lang="en-US" dirty="0" smtClean="0"/>
                        <a:t>Feature</a:t>
                      </a:r>
                      <a:r>
                        <a:rPr lang="en-US" baseline="0" dirty="0" smtClean="0"/>
                        <a:t> Level</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Capabilities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882473">
                <a:tc>
                  <a:txBody>
                    <a:bodyPr/>
                    <a:lstStyle/>
                    <a:p>
                      <a:r>
                        <a:rPr lang="en-US" dirty="0" smtClean="0">
                          <a:latin typeface="Courier New" pitchFamily="49" charset="0"/>
                          <a:cs typeface="Courier New" pitchFamily="49" charset="0"/>
                        </a:rPr>
                        <a:t>D3D_FEATURE_LEVEL_10_0</a:t>
                      </a:r>
                    </a:p>
                    <a:p>
                      <a:r>
                        <a:rPr lang="en-US" dirty="0" smtClean="0"/>
                        <a:t>(e.g. NVIDIA </a:t>
                      </a:r>
                      <a:r>
                        <a:rPr lang="en-US" dirty="0" err="1" smtClean="0"/>
                        <a:t>GeForce</a:t>
                      </a:r>
                      <a:r>
                        <a:rPr lang="en-US" dirty="0" smtClean="0"/>
                        <a:t> 8000/</a:t>
                      </a:r>
                      <a:r>
                        <a:rPr lang="en-US" baseline="0" dirty="0" smtClean="0"/>
                        <a:t>9000 </a:t>
                      </a:r>
                      <a:r>
                        <a:rPr lang="en-US" dirty="0" smtClean="0"/>
                        <a:t>Series; GTX 260/280)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Direct3D</a:t>
                      </a:r>
                      <a:r>
                        <a:rPr lang="en-US" baseline="0" dirty="0" smtClean="0"/>
                        <a:t> 10 hardware: </a:t>
                      </a:r>
                      <a:r>
                        <a:rPr lang="en-US" baseline="0" dirty="0" err="1" smtClean="0"/>
                        <a:t>Shader</a:t>
                      </a:r>
                      <a:r>
                        <a:rPr lang="en-US" baseline="0" dirty="0" smtClean="0"/>
                        <a:t> Model 4.0, geometry </a:t>
                      </a:r>
                      <a:r>
                        <a:rPr lang="en-US" baseline="0" dirty="0" err="1" smtClean="0"/>
                        <a:t>shader</a:t>
                      </a:r>
                      <a:r>
                        <a:rPr lang="en-US" baseline="0" dirty="0" smtClean="0"/>
                        <a:t>, stream out, alpha-to-coverage, MSAA  textures, 2-sided stencil, general render target views, texture arrays, BC4/BC5, optional </a:t>
                      </a:r>
                      <a:r>
                        <a:rPr lang="en-US" baseline="0" dirty="0" err="1" smtClean="0"/>
                        <a:t>DirectCompute</a:t>
                      </a:r>
                      <a:r>
                        <a:rPr lang="en-US" baseline="0" dirty="0" smtClean="0"/>
                        <a:t> (CS 4.0), all 9_3 features.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3011">
                <a:tc>
                  <a:txBody>
                    <a:bodyPr/>
                    <a:lstStyle/>
                    <a:p>
                      <a:pPr marL="0" algn="l" defTabSz="914400" rtl="0" eaLnBrk="1" latinLnBrk="0" hangingPunct="1"/>
                      <a:r>
                        <a:rPr lang="en-US" sz="1800" kern="1200" dirty="0" smtClean="0">
                          <a:solidFill>
                            <a:schemeClr val="lt1"/>
                          </a:solidFill>
                          <a:latin typeface="Courier New" pitchFamily="49" charset="0"/>
                          <a:ea typeface="+mn-ea"/>
                          <a:cs typeface="Courier New" pitchFamily="49" charset="0"/>
                        </a:rPr>
                        <a:t>D3D_FEATURE_LEVEL_10_1</a:t>
                      </a:r>
                    </a:p>
                    <a:p>
                      <a:r>
                        <a:rPr lang="en-US" dirty="0" smtClean="0"/>
                        <a:t>(e.g.</a:t>
                      </a:r>
                      <a:r>
                        <a:rPr lang="en-US" baseline="0" dirty="0" smtClean="0"/>
                        <a:t> ATI </a:t>
                      </a:r>
                      <a:r>
                        <a:rPr lang="en-US" baseline="0" dirty="0" err="1" smtClean="0"/>
                        <a:t>Radeon</a:t>
                      </a:r>
                      <a:r>
                        <a:rPr lang="en-US" baseline="0" dirty="0" smtClean="0"/>
                        <a:t> HD 2000/3000/4000 Series; NVIDIA </a:t>
                      </a:r>
                      <a:r>
                        <a:rPr lang="en-US" baseline="0" dirty="0" err="1" smtClean="0"/>
                        <a:t>GeForce</a:t>
                      </a:r>
                      <a:r>
                        <a:rPr lang="en-US" baseline="0" dirty="0" smtClean="0"/>
                        <a:t>  G210/GT220)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Direct3D 10.1 </a:t>
                      </a:r>
                      <a:r>
                        <a:rPr lang="en-US" baseline="0" dirty="0" smtClean="0"/>
                        <a:t>hardware: </a:t>
                      </a:r>
                      <a:r>
                        <a:rPr lang="en-US" baseline="0" dirty="0" err="1" smtClean="0"/>
                        <a:t>Shader</a:t>
                      </a:r>
                      <a:r>
                        <a:rPr lang="en-US" baseline="0" dirty="0" smtClean="0"/>
                        <a:t> Model 4.1, </a:t>
                      </a:r>
                      <a:r>
                        <a:rPr lang="en-US" baseline="0" dirty="0" err="1" smtClean="0"/>
                        <a:t>cubemap</a:t>
                      </a:r>
                      <a:r>
                        <a:rPr lang="en-US" baseline="0" dirty="0" smtClean="0"/>
                        <a:t> arrays, extended MSAA, optional </a:t>
                      </a:r>
                      <a:r>
                        <a:rPr lang="en-US" baseline="0" dirty="0" err="1" smtClean="0"/>
                        <a:t>DirectCompute</a:t>
                      </a:r>
                      <a:r>
                        <a:rPr lang="en-US" baseline="0" dirty="0" smtClean="0"/>
                        <a:t> (CS 4.1), all 10_0 features.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93011">
                <a:tc>
                  <a:txBody>
                    <a:bodyPr/>
                    <a:lstStyle/>
                    <a:p>
                      <a:pPr marL="0" algn="l" defTabSz="914400" rtl="0" eaLnBrk="1" latinLnBrk="0" hangingPunct="1"/>
                      <a:r>
                        <a:rPr lang="en-US" sz="1800" kern="1200" dirty="0" smtClean="0">
                          <a:solidFill>
                            <a:schemeClr val="lt1"/>
                          </a:solidFill>
                          <a:latin typeface="Courier New" pitchFamily="49" charset="0"/>
                          <a:ea typeface="+mn-ea"/>
                          <a:cs typeface="Courier New" pitchFamily="49" charset="0"/>
                        </a:rPr>
                        <a:t>D3D_FEATURE_LEVEL_11_0</a:t>
                      </a:r>
                    </a:p>
                    <a:p>
                      <a:r>
                        <a:rPr lang="en-US" dirty="0" smtClean="0"/>
                        <a:t>(e.g.</a:t>
                      </a:r>
                      <a:r>
                        <a:rPr lang="en-US" baseline="0" dirty="0" smtClean="0"/>
                        <a:t> ATI </a:t>
                      </a:r>
                      <a:r>
                        <a:rPr lang="en-US" baseline="0" dirty="0" err="1" smtClean="0"/>
                        <a:t>Radeon</a:t>
                      </a:r>
                      <a:r>
                        <a:rPr lang="en-US" baseline="0" dirty="0" smtClean="0"/>
                        <a:t> HD 5000 Series)</a:t>
                      </a:r>
                      <a:endParaRPr lang="en-US" b="0" dirty="0">
                        <a:solidFill>
                          <a:srgbClr val="FFFF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Direct3D 11 </a:t>
                      </a:r>
                      <a:r>
                        <a:rPr lang="en-US" baseline="0" dirty="0" smtClean="0"/>
                        <a:t>hardware: </a:t>
                      </a:r>
                      <a:r>
                        <a:rPr lang="en-US" baseline="0" dirty="0" err="1" smtClean="0"/>
                        <a:t>Shader</a:t>
                      </a:r>
                      <a:r>
                        <a:rPr lang="en-US" baseline="0" dirty="0" smtClean="0"/>
                        <a:t> Model 5.0, hull &amp; domain </a:t>
                      </a:r>
                      <a:r>
                        <a:rPr lang="en-US" baseline="0" dirty="0" err="1" smtClean="0"/>
                        <a:t>shaders</a:t>
                      </a:r>
                      <a:r>
                        <a:rPr lang="en-US" baseline="0" dirty="0" smtClean="0"/>
                        <a:t>, mandatory </a:t>
                      </a:r>
                      <a:r>
                        <a:rPr lang="en-US" baseline="0" dirty="0" err="1" smtClean="0"/>
                        <a:t>DirectCompute</a:t>
                      </a:r>
                      <a:r>
                        <a:rPr lang="en-US" baseline="0" dirty="0" smtClean="0"/>
                        <a:t> (CS 5.0), BC6H/BC7, all 10_1 features.</a:t>
                      </a:r>
                      <a:endParaRPr lang="en-US" dirty="0">
                        <a:solidFill>
                          <a:srgbClr val="FFFF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7" name="Picture 4" descr="instancing"/>
          <p:cNvPicPr>
            <a:picLocks noChangeAspect="1" noChangeArrowheads="1"/>
          </p:cNvPicPr>
          <p:nvPr/>
        </p:nvPicPr>
        <p:blipFill>
          <a:blip r:embed="rId3" cstate="print"/>
          <a:srcRect/>
          <a:stretch>
            <a:fillRect/>
          </a:stretch>
        </p:blipFill>
        <p:spPr bwMode="auto">
          <a:xfrm>
            <a:off x="10615995" y="2666087"/>
            <a:ext cx="1202709" cy="895350"/>
          </a:xfrm>
          <a:prstGeom prst="rect">
            <a:avLst/>
          </a:prstGeom>
          <a:ln>
            <a:noFill/>
          </a:ln>
          <a:effectLst>
            <a:outerShdw blurRad="190500" algn="tl" rotWithShape="0">
              <a:srgbClr val="000000">
                <a:alpha val="70000"/>
              </a:srgbClr>
            </a:outerShdw>
          </a:effectLst>
        </p:spPr>
      </p:pic>
      <p:pic>
        <p:nvPicPr>
          <p:cNvPr id="8" name="Picture 2" descr="C:\DXSDK\Samples\C++\Direct3D10\DepthOfField10.1\DepthOfField10.1.jpg"/>
          <p:cNvPicPr>
            <a:picLocks noChangeAspect="1" noChangeArrowheads="1"/>
          </p:cNvPicPr>
          <p:nvPr/>
        </p:nvPicPr>
        <p:blipFill>
          <a:blip r:embed="rId4" cstate="print"/>
          <a:srcRect/>
          <a:stretch>
            <a:fillRect/>
          </a:stretch>
        </p:blipFill>
        <p:spPr bwMode="auto">
          <a:xfrm>
            <a:off x="10609115" y="3991199"/>
            <a:ext cx="1195012" cy="889620"/>
          </a:xfrm>
          <a:prstGeom prst="rect">
            <a:avLst/>
          </a:prstGeom>
          <a:ln>
            <a:noFill/>
          </a:ln>
          <a:effectLst>
            <a:outerShdw blurRad="190500" algn="tl" rotWithShape="0">
              <a:srgbClr val="000000">
                <a:alpha val="70000"/>
              </a:srgbClr>
            </a:outerShdw>
          </a:effectLst>
        </p:spPr>
      </p:pic>
      <p:pic>
        <p:nvPicPr>
          <p:cNvPr id="9" name="Picture 2" descr="C:\DXSDK\Samples\C++\Direct3D11\CascadedShadowMaps11\CascadedShadowMaps11.jpg"/>
          <p:cNvPicPr>
            <a:picLocks noChangeAspect="1" noChangeArrowheads="1"/>
          </p:cNvPicPr>
          <p:nvPr/>
        </p:nvPicPr>
        <p:blipFill>
          <a:blip r:embed="rId5" cstate="print"/>
          <a:srcRect/>
          <a:stretch>
            <a:fillRect/>
          </a:stretch>
        </p:blipFill>
        <p:spPr bwMode="auto">
          <a:xfrm>
            <a:off x="5834051" y="5617934"/>
            <a:ext cx="1207082" cy="938842"/>
          </a:xfrm>
          <a:prstGeom prst="rect">
            <a:avLst/>
          </a:prstGeom>
          <a:ln>
            <a:noFill/>
          </a:ln>
          <a:effectLst>
            <a:outerShdw blurRad="190500" algn="tl" rotWithShape="0">
              <a:srgbClr val="000000">
                <a:alpha val="70000"/>
              </a:srgbClr>
            </a:outerShdw>
          </a:effectLst>
        </p:spPr>
      </p:pic>
      <p:pic>
        <p:nvPicPr>
          <p:cNvPr id="7170" name="Picture 2" descr="C:\DXSDK\Samples\C++\Direct3D11\SubD11\SubD11.jpg"/>
          <p:cNvPicPr>
            <a:picLocks noChangeAspect="1" noChangeArrowheads="1"/>
          </p:cNvPicPr>
          <p:nvPr/>
        </p:nvPicPr>
        <p:blipFill>
          <a:blip r:embed="rId6" cstate="print"/>
          <a:srcRect/>
          <a:stretch>
            <a:fillRect/>
          </a:stretch>
        </p:blipFill>
        <p:spPr bwMode="auto">
          <a:xfrm>
            <a:off x="7267417" y="5617934"/>
            <a:ext cx="1157475" cy="938842"/>
          </a:xfrm>
          <a:prstGeom prst="rect">
            <a:avLst/>
          </a:prstGeom>
          <a:ln>
            <a:noFill/>
          </a:ln>
          <a:effectLst>
            <a:outerShdw blurRad="190500" algn="tl" rotWithShape="0">
              <a:srgbClr val="000000">
                <a:alpha val="70000"/>
              </a:srgbClr>
            </a:outerShdw>
          </a:effectLst>
        </p:spPr>
      </p:pic>
      <p:pic>
        <p:nvPicPr>
          <p:cNvPr id="7172" name="Picture 4" descr="C:\DXSDK\Samples\C++\Direct3D11\HDRToneMappingCS11\HDRToneMappingCS11.jpg"/>
          <p:cNvPicPr>
            <a:picLocks noChangeAspect="1" noChangeArrowheads="1"/>
          </p:cNvPicPr>
          <p:nvPr/>
        </p:nvPicPr>
        <p:blipFill>
          <a:blip r:embed="rId7" cstate="print"/>
          <a:srcRect/>
          <a:stretch>
            <a:fillRect/>
          </a:stretch>
        </p:blipFill>
        <p:spPr bwMode="auto">
          <a:xfrm>
            <a:off x="8566070" y="5617935"/>
            <a:ext cx="1242582" cy="938842"/>
          </a:xfrm>
          <a:prstGeom prst="rect">
            <a:avLst/>
          </a:prstGeom>
          <a:ln>
            <a:noFill/>
          </a:ln>
          <a:effectLst>
            <a:outerShdw blurRad="190500" algn="tl" rotWithShape="0">
              <a:srgbClr val="000000">
                <a:alpha val="70000"/>
              </a:srgbClr>
            </a:outerShdw>
          </a:effectLst>
        </p:spPr>
      </p:pic>
      <p:pic>
        <p:nvPicPr>
          <p:cNvPr id="7174" name="Picture 6" descr="C:\DXSDK\Samples\C++\Direct3D11\NBodyGravityCS11\NBodyGravityCS11.jpg"/>
          <p:cNvPicPr>
            <a:picLocks noChangeAspect="1" noChangeArrowheads="1"/>
          </p:cNvPicPr>
          <p:nvPr/>
        </p:nvPicPr>
        <p:blipFill>
          <a:blip r:embed="rId8" cstate="print"/>
          <a:srcRect/>
          <a:stretch>
            <a:fillRect/>
          </a:stretch>
        </p:blipFill>
        <p:spPr bwMode="auto">
          <a:xfrm>
            <a:off x="4396243" y="5617934"/>
            <a:ext cx="1261130" cy="938842"/>
          </a:xfrm>
          <a:prstGeom prst="rect">
            <a:avLst/>
          </a:prstGeom>
          <a:ln>
            <a:noFill/>
          </a:ln>
          <a:effectLst>
            <a:outerShdw blurRad="190500" algn="tl" rotWithShape="0">
              <a:srgbClr val="000000">
                <a:alpha val="70000"/>
              </a:srgbClr>
            </a:outerShdw>
          </a:effectLst>
        </p:spPr>
      </p:pic>
      <p:pic>
        <p:nvPicPr>
          <p:cNvPr id="7176" name="Picture 8" descr="C:\DXSDK\Samples\C++\Direct3D11\MultithreadedRendering11\MultithreadedRendering11.jpg"/>
          <p:cNvPicPr>
            <a:picLocks noChangeAspect="1" noChangeArrowheads="1"/>
          </p:cNvPicPr>
          <p:nvPr/>
        </p:nvPicPr>
        <p:blipFill>
          <a:blip r:embed="rId9" cstate="print"/>
          <a:srcRect/>
          <a:stretch>
            <a:fillRect/>
          </a:stretch>
        </p:blipFill>
        <p:spPr bwMode="auto">
          <a:xfrm>
            <a:off x="10002329" y="5617935"/>
            <a:ext cx="1190082" cy="938842"/>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20001783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174"/>
                                        </p:tgtEl>
                                        <p:attrNameLst>
                                          <p:attrName>style.visibility</p:attrName>
                                        </p:attrNameLst>
                                      </p:cBhvr>
                                      <p:to>
                                        <p:strVal val="visible"/>
                                      </p:to>
                                    </p:set>
                                    <p:animEffect transition="in" filter="fade">
                                      <p:cBhvr>
                                        <p:cTn id="15" dur="500"/>
                                        <p:tgtEl>
                                          <p:spTgt spid="717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170"/>
                                        </p:tgtEl>
                                        <p:attrNameLst>
                                          <p:attrName>style.visibility</p:attrName>
                                        </p:attrNameLst>
                                      </p:cBhvr>
                                      <p:to>
                                        <p:strVal val="visible"/>
                                      </p:to>
                                    </p:set>
                                    <p:animEffect transition="in" filter="fade">
                                      <p:cBhvr>
                                        <p:cTn id="23" dur="500"/>
                                        <p:tgtEl>
                                          <p:spTgt spid="717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172"/>
                                        </p:tgtEl>
                                        <p:attrNameLst>
                                          <p:attrName>style.visibility</p:attrName>
                                        </p:attrNameLst>
                                      </p:cBhvr>
                                      <p:to>
                                        <p:strVal val="visible"/>
                                      </p:to>
                                    </p:set>
                                    <p:animEffect transition="in" filter="fade">
                                      <p:cBhvr>
                                        <p:cTn id="27" dur="500"/>
                                        <p:tgtEl>
                                          <p:spTgt spid="717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176"/>
                                        </p:tgtEl>
                                        <p:attrNameLst>
                                          <p:attrName>style.visibility</p:attrName>
                                        </p:attrNameLst>
                                      </p:cBhvr>
                                      <p:to>
                                        <p:strVal val="visible"/>
                                      </p:to>
                                    </p:set>
                                    <p:animEffect transition="in" filter="fade">
                                      <p:cBhvr>
                                        <p:cTn id="31"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idx="4294967295"/>
          </p:nvPr>
        </p:nvSpPr>
        <p:spPr/>
        <p:txBody>
          <a:bodyPr/>
          <a:lstStyle/>
          <a:p>
            <a:r>
              <a:rPr lang="en-US" dirty="0" smtClean="0"/>
              <a:t>10level9 Feature Levels</a:t>
            </a:r>
            <a:endParaRPr lang="en-US" dirty="0"/>
          </a:p>
        </p:txBody>
      </p:sp>
      <p:graphicFrame>
        <p:nvGraphicFramePr>
          <p:cNvPr id="6" name="Content Placeholder 5"/>
          <p:cNvGraphicFramePr>
            <a:graphicFrameLocks/>
          </p:cNvGraphicFramePr>
          <p:nvPr>
            <p:extLst>
              <p:ext uri="{D42A27DB-BD31-4B8C-83A1-F6EECF244321}">
                <p14:modId xmlns="" xmlns:p14="http://schemas.microsoft.com/office/powerpoint/2010/main" val="1824156888"/>
              </p:ext>
            </p:extLst>
          </p:nvPr>
        </p:nvGraphicFramePr>
        <p:xfrm>
          <a:off x="477838" y="1316038"/>
          <a:ext cx="11190288" cy="4913311"/>
        </p:xfrm>
        <a:graphic>
          <a:graphicData uri="http://schemas.openxmlformats.org/drawingml/2006/table">
            <a:tbl>
              <a:tblPr firstRow="1" bandRow="1">
                <a:tableStyleId>{D03447BB-5D67-496B-8E87-E561075AD55C}</a:tableStyleId>
              </a:tblPr>
              <a:tblGrid>
                <a:gridCol w="3557133"/>
                <a:gridCol w="7633155"/>
              </a:tblGrid>
              <a:tr h="375478">
                <a:tc>
                  <a:txBody>
                    <a:bodyPr/>
                    <a:lstStyle/>
                    <a:p>
                      <a:r>
                        <a:rPr lang="en-US" dirty="0" smtClean="0"/>
                        <a:t>Feature</a:t>
                      </a:r>
                      <a:r>
                        <a:rPr lang="en-US" baseline="0" dirty="0" smtClean="0"/>
                        <a:t> Level</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Capabilities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80679">
                <a:tc>
                  <a:txBody>
                    <a:bodyPr/>
                    <a:lstStyle/>
                    <a:p>
                      <a:r>
                        <a:rPr lang="en-US" sz="1800" dirty="0" smtClean="0">
                          <a:latin typeface="Courier New" pitchFamily="49" charset="0"/>
                          <a:cs typeface="Courier New" pitchFamily="49" charset="0"/>
                        </a:rPr>
                        <a:t>D3D_FEATURE_LEVEL_9_1</a:t>
                      </a:r>
                    </a:p>
                    <a:p>
                      <a:r>
                        <a:rPr lang="en-US" sz="1800" dirty="0" smtClean="0"/>
                        <a:t>(e.g. Intel</a:t>
                      </a:r>
                      <a:r>
                        <a:rPr lang="en-US" sz="1800" baseline="0" dirty="0" smtClean="0"/>
                        <a:t> G965 Express Chipset, </a:t>
                      </a:r>
                      <a:r>
                        <a:rPr lang="en-US" sz="1800" baseline="0" dirty="0" err="1" smtClean="0"/>
                        <a:t>NVidia</a:t>
                      </a:r>
                      <a:r>
                        <a:rPr lang="en-US" sz="1800" baseline="0" dirty="0" smtClean="0"/>
                        <a:t> </a:t>
                      </a:r>
                      <a:r>
                        <a:rPr lang="en-US" sz="1800" baseline="0" dirty="0" err="1" smtClean="0"/>
                        <a:t>GeForce</a:t>
                      </a:r>
                      <a:r>
                        <a:rPr lang="en-US" sz="1800" baseline="0" dirty="0" smtClean="0"/>
                        <a:t> FX 5200)</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Direct3D 9 hardware</a:t>
                      </a:r>
                      <a:r>
                        <a:rPr lang="en-US" baseline="0" dirty="0" smtClean="0"/>
                        <a:t>: must support Shader Model 2.0 (vs_2_0/ps_2_0), 2K textures, volume textures, event queries, BC1-3 (aka </a:t>
                      </a:r>
                      <a:r>
                        <a:rPr lang="en-US" baseline="0" dirty="0" err="1" smtClean="0"/>
                        <a:t>DXTn</a:t>
                      </a:r>
                      <a:r>
                        <a:rPr lang="en-US" baseline="0" dirty="0" smtClean="0"/>
                        <a:t>), and a few other specific capabilities.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509">
                <a:tc>
                  <a:txBody>
                    <a:bodyPr/>
                    <a:lstStyle/>
                    <a:p>
                      <a:r>
                        <a:rPr lang="en-US" sz="1800" dirty="0" smtClean="0">
                          <a:latin typeface="Courier New" pitchFamily="49" charset="0"/>
                          <a:cs typeface="Courier New" pitchFamily="49" charset="0"/>
                        </a:rPr>
                        <a:t>D3D_FEATURE_LEVEL_9_2</a:t>
                      </a:r>
                      <a:endParaRPr lang="en-US" sz="2400" dirty="0" smtClean="0">
                        <a:latin typeface="Courier New" pitchFamily="49" charset="0"/>
                        <a:cs typeface="Courier New" pitchFamily="49" charset="0"/>
                      </a:endParaRPr>
                    </a:p>
                    <a:p>
                      <a:pPr marL="0" marR="0" indent="0" algn="l" defTabSz="1567296" rtl="0" eaLnBrk="1" fontAlgn="auto" latinLnBrk="0" hangingPunct="1">
                        <a:lnSpc>
                          <a:spcPct val="100000"/>
                        </a:lnSpc>
                        <a:spcBef>
                          <a:spcPts val="0"/>
                        </a:spcBef>
                        <a:spcAft>
                          <a:spcPts val="0"/>
                        </a:spcAft>
                        <a:buClrTx/>
                        <a:buSzTx/>
                        <a:buFontTx/>
                        <a:buNone/>
                        <a:tabLst/>
                        <a:defRPr/>
                      </a:pPr>
                      <a:r>
                        <a:rPr lang="en-US" sz="1800" dirty="0" smtClean="0"/>
                        <a:t>(e.g.</a:t>
                      </a:r>
                      <a:r>
                        <a:rPr lang="en-US" sz="1800" baseline="0" dirty="0" smtClean="0"/>
                        <a:t> ATI </a:t>
                      </a:r>
                      <a:r>
                        <a:rPr lang="en-US" sz="1800" baseline="0" dirty="0" err="1" smtClean="0"/>
                        <a:t>Radeon</a:t>
                      </a:r>
                      <a:r>
                        <a:rPr lang="en-US" sz="1800" baseline="0" dirty="0" smtClean="0"/>
                        <a:t> 9500)</a:t>
                      </a:r>
                      <a:endParaRPr lang="en-US" sz="1800"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aseline="0" dirty="0" smtClean="0"/>
                        <a:t>Direct3D 9 hardware: must support Shader Model 2.0 (vs_2_0/ps_2_0), occlusion queries, float formats (no blending), extended caps, all 9_1 features.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96645">
                <a:tc>
                  <a:txBody>
                    <a:bodyPr/>
                    <a:lstStyle/>
                    <a:p>
                      <a:pPr marL="0" algn="l" defTabSz="914400" rtl="0" eaLnBrk="1" latinLnBrk="0" hangingPunct="1"/>
                      <a:r>
                        <a:rPr lang="en-US" sz="1800" kern="1200" dirty="0" smtClean="0">
                          <a:solidFill>
                            <a:schemeClr val="lt1"/>
                          </a:solidFill>
                          <a:latin typeface="Courier New" pitchFamily="49" charset="0"/>
                          <a:ea typeface="+mn-ea"/>
                          <a:cs typeface="Courier New" pitchFamily="49" charset="0"/>
                        </a:rPr>
                        <a:t>D3D_FEATURE_LEVEL_9_3</a:t>
                      </a:r>
                    </a:p>
                    <a:p>
                      <a:pPr marL="0" marR="0" indent="0" algn="l" defTabSz="1567296" rtl="0" eaLnBrk="1" fontAlgn="auto" latinLnBrk="0" hangingPunct="1">
                        <a:lnSpc>
                          <a:spcPct val="100000"/>
                        </a:lnSpc>
                        <a:spcBef>
                          <a:spcPts val="0"/>
                        </a:spcBef>
                        <a:spcAft>
                          <a:spcPts val="0"/>
                        </a:spcAft>
                        <a:buClrTx/>
                        <a:buSzTx/>
                        <a:buFontTx/>
                        <a:buNone/>
                        <a:tabLst/>
                        <a:defRPr/>
                      </a:pPr>
                      <a:r>
                        <a:rPr lang="en-US" sz="1800" dirty="0" smtClean="0"/>
                        <a:t>(e.g. </a:t>
                      </a:r>
                      <a:r>
                        <a:rPr lang="en-US" sz="1800" baseline="0" dirty="0" err="1" smtClean="0"/>
                        <a:t>NVidia</a:t>
                      </a:r>
                      <a:r>
                        <a:rPr lang="en-US" sz="1800" baseline="0" dirty="0" smtClean="0"/>
                        <a:t> </a:t>
                      </a:r>
                      <a:r>
                        <a:rPr lang="en-US" sz="1800" baseline="0" dirty="0" err="1" smtClean="0"/>
                        <a:t>GeForce</a:t>
                      </a:r>
                      <a:r>
                        <a:rPr lang="en-US" sz="1800" baseline="0" dirty="0" smtClean="0"/>
                        <a:t> 6600, ATI </a:t>
                      </a:r>
                      <a:r>
                        <a:rPr lang="en-US" sz="1800" baseline="0" dirty="0" err="1" smtClean="0"/>
                        <a:t>Radeon</a:t>
                      </a:r>
                      <a:r>
                        <a:rPr lang="en-US" sz="1800" baseline="0" dirty="0" smtClean="0"/>
                        <a:t> X1300)</a:t>
                      </a:r>
                      <a:endParaRPr lang="en-US" sz="1800" dirty="0" smtClean="0"/>
                    </a:p>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Direct3D</a:t>
                      </a:r>
                      <a:r>
                        <a:rPr lang="en-US" baseline="0" dirty="0" smtClean="0"/>
                        <a:t> 9 hardware: must support Shader Model 2.0 (vs_2_0/ps_2_b) with instancing, 4K textures, multiple render targets (4 MRTs), floating-point blending, all 9_2 features.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60284518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ICTUREPATH" val="GAMEFEST_WIP"/>
</p:tagLst>
</file>

<file path=ppt/theme/theme1.xml><?xml version="1.0" encoding="utf-8"?>
<a:theme xmlns:a="http://schemas.openxmlformats.org/drawingml/2006/main" name="Gamefest 2010 Theme">
  <a:themeElements>
    <a:clrScheme name="Gamefest 2010">
      <a:dk1>
        <a:srgbClr val="EF7409"/>
      </a:dk1>
      <a:lt1>
        <a:srgbClr val="FFFFFF"/>
      </a:lt1>
      <a:dk2>
        <a:srgbClr val="595959"/>
      </a:dk2>
      <a:lt2>
        <a:srgbClr val="F2F2F2"/>
      </a:lt2>
      <a:accent1>
        <a:srgbClr val="3D6385"/>
      </a:accent1>
      <a:accent2>
        <a:srgbClr val="836E5A"/>
      </a:accent2>
      <a:accent3>
        <a:srgbClr val="853D41"/>
      </a:accent3>
      <a:accent4>
        <a:srgbClr val="86853B"/>
      </a:accent4>
      <a:accent5>
        <a:srgbClr val="D8D8D8"/>
      </a:accent5>
      <a:accent6>
        <a:srgbClr val="853D41"/>
      </a:accent6>
      <a:hlink>
        <a:srgbClr val="F98239"/>
      </a:hlink>
      <a:folHlink>
        <a:srgbClr val="3D6385"/>
      </a:folHlink>
    </a:clrScheme>
    <a:fontScheme name="Gamefest 2010">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rgbClr val="FFFFFF"/>
        </a:solid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GameFest_2006_S2_V6 1">
        <a:dk1>
          <a:srgbClr val="000000"/>
        </a:dk1>
        <a:lt1>
          <a:srgbClr val="FFFFFF"/>
        </a:lt1>
        <a:dk2>
          <a:srgbClr val="33C9D1"/>
        </a:dk2>
        <a:lt2>
          <a:srgbClr val="FFB601"/>
        </a:lt2>
        <a:accent1>
          <a:srgbClr val="F7E993"/>
        </a:accent1>
        <a:accent2>
          <a:srgbClr val="66CC66"/>
        </a:accent2>
        <a:accent3>
          <a:srgbClr val="ADE1E5"/>
        </a:accent3>
        <a:accent4>
          <a:srgbClr val="DADADA"/>
        </a:accent4>
        <a:accent5>
          <a:srgbClr val="FAF2C8"/>
        </a:accent5>
        <a:accent6>
          <a:srgbClr val="5CB95C"/>
        </a:accent6>
        <a:hlink>
          <a:srgbClr val="6699FF"/>
        </a:hlink>
        <a:folHlink>
          <a:srgbClr val="F9823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3976</Words>
  <Application>Microsoft Office PowerPoint</Application>
  <PresentationFormat>Custom</PresentationFormat>
  <Paragraphs>817</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Gamefest 2010 Theme</vt:lpstr>
      <vt:lpstr>Slide 1</vt:lpstr>
      <vt:lpstr>DirectX 11 Technology Update</vt:lpstr>
      <vt:lpstr>Gamefest 2008</vt:lpstr>
      <vt:lpstr>DirectX 11 Overview</vt:lpstr>
      <vt:lpstr>Slide 5</vt:lpstr>
      <vt:lpstr>Features &amp; Feature Levels</vt:lpstr>
      <vt:lpstr>Slide 7</vt:lpstr>
      <vt:lpstr>DirectX 11 Feature Levels</vt:lpstr>
      <vt:lpstr>10level9 Feature Levels</vt:lpstr>
      <vt:lpstr>Driver Optional Features</vt:lpstr>
      <vt:lpstr>Driver Optional Features</vt:lpstr>
      <vt:lpstr>Related Technologies</vt:lpstr>
      <vt:lpstr>Slide 13</vt:lpstr>
      <vt:lpstr>Slide 14</vt:lpstr>
      <vt:lpstr>Direct3D 10.0 API</vt:lpstr>
      <vt:lpstr>Direct3D 10.1 API</vt:lpstr>
      <vt:lpstr>Direct3D 11 API (partial)</vt:lpstr>
      <vt:lpstr>Slide 18</vt:lpstr>
      <vt:lpstr>Direct3D 11 API Change</vt:lpstr>
      <vt:lpstr>Multi-threading Rules</vt:lpstr>
      <vt:lpstr>Multi-threading Rules</vt:lpstr>
      <vt:lpstr>Multi-threading Rules</vt:lpstr>
      <vt:lpstr>Multi-threading Recommendations</vt:lpstr>
      <vt:lpstr>Multi-threading Recommendations</vt:lpstr>
      <vt:lpstr>Porting to Direct3D 11 from 10.x</vt:lpstr>
      <vt:lpstr>Porting to Direct3D 11 from 10.x</vt:lpstr>
      <vt:lpstr>Porting to Direct3D 11 from 10.x</vt:lpstr>
      <vt:lpstr>Porting to Direct3D 11 from 9</vt:lpstr>
      <vt:lpstr>Porting to Direct3D 11 from 9</vt:lpstr>
      <vt:lpstr>HLSL Compiler</vt:lpstr>
      <vt:lpstr>Shader Profiles and Feature Levels</vt:lpstr>
      <vt:lpstr>HLSL Recommendations</vt:lpstr>
      <vt:lpstr>Effects (FX) Library</vt:lpstr>
      <vt:lpstr>D3DX11</vt:lpstr>
      <vt:lpstr>D3DCSX</vt:lpstr>
      <vt:lpstr>XNAMath</vt:lpstr>
      <vt:lpstr>DirectX 11 Deployment</vt:lpstr>
      <vt:lpstr>DirectX 11 Runtime</vt:lpstr>
      <vt:lpstr>KB 971644</vt:lpstr>
      <vt:lpstr>KB 971512</vt:lpstr>
      <vt:lpstr>Recommendations</vt:lpstr>
      <vt:lpstr>Recommendations</vt:lpstr>
      <vt:lpstr>Resources</vt:lpstr>
      <vt:lpstr>APPENDIX</vt:lpstr>
      <vt:lpstr>Slide 45</vt:lpstr>
      <vt:lpstr>Slide 46</vt:lpstr>
      <vt:lpstr>Slide 47</vt:lpstr>
      <vt:lpstr>Slide 48</vt:lpstr>
      <vt:lpstr>Slide 49</vt:lpstr>
      <vt:lpstr>DirectX 11 Debugging</vt:lpstr>
      <vt:lpstr>DirectX 11 Debugging</vt:lpstr>
      <vt:lpstr>Debug Resource Naming</vt:lpstr>
      <vt:lpstr>Windows 7 / Server 2008 R2 only</vt:lpstr>
      <vt:lpstr>Slide 54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DirectX 11 Technology Update</dc:title>
  <dc:subject/>
  <dc:creator>Chuck Walbourn</dc:creator>
  <cp:lastModifiedBy>Gary Moore</cp:lastModifiedBy>
  <cp:revision>3</cp:revision>
  <dcterms:created xsi:type="dcterms:W3CDTF">2010-01-15T21:32:16Z</dcterms:created>
  <dcterms:modified xsi:type="dcterms:W3CDTF">2010-04-29T20:46:13Z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0x0101000D65A850BDDDFB4A913B3B9339820821</vt:lpwstr>
  </property>
  <property fmtid="{D5CDD505-2E9C-101B-9397-08002B2CF9AE}" pid="3" name="Edit pass">
    <vt:lpwstr>Updated to new template, incl's exec feedback</vt:lpwstr>
  </property>
  <property fmtid="{D5CDD505-2E9C-101B-9397-08002B2CF9AE}" pid="4" name="_MarkAsFinal">
    <vt:bool>true</vt:bool>
  </property>
</Properties>
</file>